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</p:sldIdLst>
  <p:sldSz cy="6858000" cx="12192000"/>
  <p:notesSz cx="6858000" cy="12192000"/>
  <p:embeddedFontLst>
    <p:embeddedFont>
      <p:font typeface="Public Sans"/>
      <p:regular r:id="rId16"/>
      <p:bold r:id="rId17"/>
      <p:italic r:id="rId18"/>
      <p:boldItalic r:id="rId19"/>
    </p:embeddedFont>
    <p:embeddedFont>
      <p:font typeface="Merriweather"/>
      <p:regular r:id="rId20"/>
      <p:bold r:id="rId21"/>
      <p:italic r:id="rId22"/>
      <p:boldItalic r:id="rId23"/>
    </p:embeddedFont>
    <p:embeddedFont>
      <p:font typeface="Public Sans SemiBold"/>
      <p:regular r:id="rId24"/>
      <p:bold r:id="rId25"/>
      <p:italic r:id="rId26"/>
      <p:boldItalic r:id="rId27"/>
    </p:embeddedFont>
    <p:embeddedFont>
      <p:font typeface="Open Sans"/>
      <p:regular r:id="rId28"/>
      <p:bold r:id="rId29"/>
      <p:italic r:id="rId30"/>
      <p:boldItalic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32" roundtripDataSignature="AMtx7mgAv6GUTyzn8QNBfZxPby7aOBRLH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erriweather-regular.fntdata"/><Relationship Id="rId22" Type="http://schemas.openxmlformats.org/officeDocument/2006/relationships/font" Target="fonts/Merriweather-italic.fntdata"/><Relationship Id="rId21" Type="http://schemas.openxmlformats.org/officeDocument/2006/relationships/font" Target="fonts/Merriweather-bold.fntdata"/><Relationship Id="rId24" Type="http://schemas.openxmlformats.org/officeDocument/2006/relationships/font" Target="fonts/PublicSansSemiBold-regular.fntdata"/><Relationship Id="rId23" Type="http://schemas.openxmlformats.org/officeDocument/2006/relationships/font" Target="fonts/Merriweather-bold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PublicSansSemiBold-italic.fntdata"/><Relationship Id="rId25" Type="http://schemas.openxmlformats.org/officeDocument/2006/relationships/font" Target="fonts/PublicSansSemiBold-bold.fntdata"/><Relationship Id="rId28" Type="http://schemas.openxmlformats.org/officeDocument/2006/relationships/font" Target="fonts/OpenSans-regular.fntdata"/><Relationship Id="rId27" Type="http://schemas.openxmlformats.org/officeDocument/2006/relationships/font" Target="fonts/PublicSansSemiBold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OpenSans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OpenSans-boldItalic.fntdata"/><Relationship Id="rId30" Type="http://schemas.openxmlformats.org/officeDocument/2006/relationships/font" Target="fonts/OpenSans-italic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32" Type="http://customschemas.google.com/relationships/presentationmetadata" Target="meta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font" Target="fonts/PublicSans-bold.fntdata"/><Relationship Id="rId16" Type="http://schemas.openxmlformats.org/officeDocument/2006/relationships/font" Target="fonts/PublicSans-regular.fntdata"/><Relationship Id="rId19" Type="http://schemas.openxmlformats.org/officeDocument/2006/relationships/font" Target="fonts/PublicSans-boldItalic.fntdata"/><Relationship Id="rId18" Type="http://schemas.openxmlformats.org/officeDocument/2006/relationships/font" Target="fonts/PublicSans-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" name="Google Shape;13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1 minute: Overview of the study and intros of the authors</a:t>
            </a:r>
            <a:endParaRPr/>
          </a:p>
        </p:txBody>
      </p:sp>
      <p:sp>
        <p:nvSpPr>
          <p:cNvPr id="14" name="Google Shape;14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8" name="Google Shape;178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9" name="Google Shape;179;p1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3b3f09c9179_0_10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2" name="Google Shape;222;g3b3f09c9179_0_10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3" name="Google Shape;223;g3b3f09c9179_0_10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" name="Google Shape;33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Why did we do this? Mention previous study with early LLM (follow up study - bigger group and systematic use of LLM). We wanted to study how students develop understanding when interacting with an LLM</a:t>
            </a:r>
            <a:endParaRPr/>
          </a:p>
        </p:txBody>
      </p:sp>
      <p:sp>
        <p:nvSpPr>
          <p:cNvPr id="34" name="Google Shape;34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3b3f09c9179_0_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" name="Google Shape;44;g3b3f09c9179_0_2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5" name="Google Shape;45;g3b3f09c9179_0_2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" name="Google Shape;57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Focus on demoing the agent. We'll distribute a paper copy of the prompt as a one-pager for folks to look at during the demo, but not focus so much on how to create the agent. (Another talk for another day!)</a:t>
            </a:r>
            <a:endParaRPr/>
          </a:p>
        </p:txBody>
      </p:sp>
      <p:sp>
        <p:nvSpPr>
          <p:cNvPr id="58" name="Google Shape;58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1" name="Google Shape;81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2" name="Google Shape;82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3b462d5189b_2_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5" name="Google Shape;105;g3b462d5189b_2_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g3b462d5189b_2_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7" name="Google Shape;137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8" name="Google Shape;138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2" name="Google Shape;162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Todd Edit What is Folding Back Cycles? Why are the numbers the same? </a:t>
            </a:r>
            <a:endParaRPr/>
          </a:p>
        </p:txBody>
      </p:sp>
      <p:sp>
        <p:nvSpPr>
          <p:cNvPr id="163" name="Google Shape;163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b462d5189b_1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0" name="Google Shape;170;g3b462d5189b_1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Todd Edit What is Folding Back Cycles? Why are the numbers the same? </a:t>
            </a:r>
            <a:endParaRPr/>
          </a:p>
        </p:txBody>
      </p:sp>
      <p:sp>
        <p:nvSpPr>
          <p:cNvPr id="171" name="Google Shape;171;g3b462d5189b_1_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s://github.com/OhioMathTeacher/TEA-Taylor-Series-Paper" TargetMode="External"/><Relationship Id="rId4" Type="http://schemas.openxmlformats.org/officeDocument/2006/relationships/hyperlink" Target="https://miamioh.zoom.us/j/5660766548?pwd=amJOOFBESnRQNEo3dHNqMHhSRFg2UT09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Relationship Id="rId4" Type="http://schemas.openxmlformats.org/officeDocument/2006/relationships/image" Target="../media/image9.png"/><Relationship Id="rId5" Type="http://schemas.openxmlformats.org/officeDocument/2006/relationships/image" Target="../media/image2.png"/><Relationship Id="rId6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github.com/OhioMathTeacher/TEA-Taylor-Series-Paper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8.png"/><Relationship Id="rId5" Type="http://schemas.openxmlformats.org/officeDocument/2006/relationships/image" Target="../media/image15.png"/><Relationship Id="rId6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17.png"/><Relationship Id="rId5" Type="http://schemas.openxmlformats.org/officeDocument/2006/relationships/image" Target="../media/image4.png"/><Relationship Id="rId6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"/>
          <p:cNvSpPr txBox="1"/>
          <p:nvPr/>
        </p:nvSpPr>
        <p:spPr>
          <a:xfrm>
            <a:off x="345019" y="6131709"/>
            <a:ext cx="8255700" cy="46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CA3AF"/>
              </a:buClr>
              <a:buSzPts val="900"/>
              <a:buFont typeface="Open Sans"/>
              <a:buNone/>
            </a:pPr>
            <a:r>
              <a:rPr b="0" i="0" lang="en-US" sz="15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Analysis scripts available at: </a:t>
            </a:r>
            <a:r>
              <a:rPr b="0" i="0" lang="en-US" sz="1500" u="sng" cap="none" strike="noStrike">
                <a:solidFill>
                  <a:schemeClr val="hlink"/>
                </a:solidFill>
                <a:latin typeface="Public Sans"/>
                <a:ea typeface="Public Sans"/>
                <a:cs typeface="Public Sans"/>
                <a:sym typeface="Public Sans"/>
                <a:hlinkClick r:id="rId3"/>
              </a:rPr>
              <a:t>https://github.com/OhioMathTeacher/TEA-Taylor-Series-Paper</a:t>
            </a:r>
            <a:endParaRPr b="0" i="0" sz="1500" u="none" cap="none" strike="noStrik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CA3AF"/>
              </a:buClr>
              <a:buSzPts val="900"/>
              <a:buFont typeface="Open Sans"/>
              <a:buNone/>
            </a:pPr>
            <a:r>
              <a:rPr b="0" i="0" lang="en-US" sz="15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Meeting Time: 9:00a Eastern US; 10:00p China; ZOOM link: </a:t>
            </a:r>
            <a:r>
              <a:rPr b="0" i="0" lang="en-US" sz="1500" u="sng" cap="none" strike="noStrike">
                <a:solidFill>
                  <a:schemeClr val="hlink"/>
                </a:solidFill>
                <a:latin typeface="Public Sans"/>
                <a:ea typeface="Public Sans"/>
                <a:cs typeface="Public Sans"/>
                <a:sym typeface="Public Sans"/>
                <a:hlinkClick r:id="rId4"/>
              </a:rPr>
              <a:t>here</a:t>
            </a:r>
            <a:endParaRPr b="0" i="0" sz="1500" u="none" cap="none" strike="noStrik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" name="Google Shape;17;p1"/>
          <p:cNvSpPr txBox="1"/>
          <p:nvPr/>
        </p:nvSpPr>
        <p:spPr>
          <a:xfrm>
            <a:off x="572675" y="391275"/>
            <a:ext cx="11026800" cy="193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3A8A"/>
              </a:buClr>
              <a:buSzPts val="4500"/>
              <a:buFont typeface="Merriweather"/>
              <a:buNone/>
            </a:pPr>
            <a:r>
              <a:rPr b="1" i="0" lang="en-US" sz="5400" u="none" cap="none" strike="noStrike">
                <a:solidFill>
                  <a:srgbClr val="1E3A8A"/>
                </a:solidFill>
                <a:latin typeface="Merriweather"/>
                <a:ea typeface="Merriweather"/>
                <a:cs typeface="Merriweather"/>
                <a:sym typeface="Merriweather"/>
              </a:rPr>
              <a:t>AI-Enhanced Learning in Calculus Education</a:t>
            </a:r>
            <a:endParaRPr b="0" i="0" sz="5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8;p1"/>
          <p:cNvSpPr txBox="1"/>
          <p:nvPr/>
        </p:nvSpPr>
        <p:spPr>
          <a:xfrm>
            <a:off x="2076300" y="2582425"/>
            <a:ext cx="8039400" cy="129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800"/>
              <a:buFont typeface="Open Sans"/>
              <a:buNone/>
            </a:pPr>
            <a:r>
              <a:rPr b="0" i="0" lang="en-US" sz="2400" u="none" cap="none" strike="noStrike">
                <a:solidFill>
                  <a:srgbClr val="666666"/>
                </a:solidFill>
                <a:latin typeface="Public Sans"/>
                <a:ea typeface="Public Sans"/>
                <a:cs typeface="Public Sans"/>
                <a:sym typeface="Public Sans"/>
              </a:rPr>
              <a:t>A Mixed-Methods Study of Recursive Understanding in Taylor Series Using Generative AI as a Learning Partner</a:t>
            </a:r>
            <a:endParaRPr b="0" i="0" sz="2400" u="none" cap="none" strike="noStrike">
              <a:solidFill>
                <a:srgbClr val="666666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9" name="Google Shape;19;p1"/>
          <p:cNvGrpSpPr/>
          <p:nvPr/>
        </p:nvGrpSpPr>
        <p:grpSpPr>
          <a:xfrm>
            <a:off x="1610673" y="4723784"/>
            <a:ext cx="8970368" cy="715066"/>
            <a:chOff x="3155594" y="4134002"/>
            <a:chExt cx="6102706" cy="486473"/>
          </a:xfrm>
        </p:grpSpPr>
        <p:grpSp>
          <p:nvGrpSpPr>
            <p:cNvPr id="20" name="Google Shape;20;p1"/>
            <p:cNvGrpSpPr/>
            <p:nvPr/>
          </p:nvGrpSpPr>
          <p:grpSpPr>
            <a:xfrm>
              <a:off x="3155594" y="4134002"/>
              <a:ext cx="1429207" cy="486461"/>
              <a:chOff x="3155594" y="4134002"/>
              <a:chExt cx="1429207" cy="486461"/>
            </a:xfrm>
          </p:grpSpPr>
          <p:sp>
            <p:nvSpPr>
              <p:cNvPr id="21" name="Google Shape;21;p1"/>
              <p:cNvSpPr txBox="1"/>
              <p:nvPr/>
            </p:nvSpPr>
            <p:spPr>
              <a:xfrm>
                <a:off x="3155594" y="4134002"/>
                <a:ext cx="1248156" cy="25786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1F2937"/>
                  </a:buClr>
                  <a:buSzPts val="2205"/>
                  <a:buFont typeface="Open Sans"/>
                  <a:buNone/>
                </a:pPr>
                <a:r>
                  <a:rPr b="1" i="0" lang="en-US" sz="2204" u="none" cap="none" strike="noStrike">
                    <a:solidFill>
                      <a:srgbClr val="1F2937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Zheng Yang</a:t>
                </a:r>
                <a:endParaRPr b="0" i="0" sz="2204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" name="Google Shape;22;p1"/>
              <p:cNvSpPr txBox="1"/>
              <p:nvPr/>
            </p:nvSpPr>
            <p:spPr>
              <a:xfrm>
                <a:off x="3155594" y="4410151"/>
                <a:ext cx="1429207" cy="21031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B5563"/>
                  </a:buClr>
                  <a:buSzPts val="1764"/>
                  <a:buFont typeface="Open Sans"/>
                  <a:buNone/>
                </a:pPr>
                <a:r>
                  <a:rPr b="0" i="1" lang="en-US" sz="1762" u="none" cap="none" strike="noStrike">
                    <a:solidFill>
                      <a:srgbClr val="4B5563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Sichuan University</a:t>
                </a:r>
                <a:endParaRPr b="0" i="0" sz="1762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" name="Google Shape;23;p1"/>
            <p:cNvGrpSpPr/>
            <p:nvPr/>
          </p:nvGrpSpPr>
          <p:grpSpPr>
            <a:xfrm>
              <a:off x="5087730" y="4134015"/>
              <a:ext cx="2190900" cy="486449"/>
              <a:chOff x="7010705" y="4134002"/>
              <a:chExt cx="2190900" cy="486449"/>
            </a:xfrm>
          </p:grpSpPr>
          <p:sp>
            <p:nvSpPr>
              <p:cNvPr id="24" name="Google Shape;24;p1"/>
              <p:cNvSpPr txBox="1"/>
              <p:nvPr/>
            </p:nvSpPr>
            <p:spPr>
              <a:xfrm>
                <a:off x="7010705" y="4134002"/>
                <a:ext cx="2086661" cy="25786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1F2937"/>
                  </a:buClr>
                  <a:buSzPts val="2205"/>
                  <a:buFont typeface="Open Sans"/>
                  <a:buNone/>
                </a:pPr>
                <a:r>
                  <a:rPr b="1" i="0" lang="en-US" sz="2204" u="none" cap="none" strike="noStrike">
                    <a:solidFill>
                      <a:srgbClr val="1F2937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Tuto Lopez Gonzalez</a:t>
                </a:r>
                <a:endParaRPr b="0" i="0" sz="2204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" name="Google Shape;25;p1"/>
              <p:cNvSpPr txBox="1"/>
              <p:nvPr/>
            </p:nvSpPr>
            <p:spPr>
              <a:xfrm>
                <a:off x="7010705" y="4410151"/>
                <a:ext cx="2190900" cy="210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B5563"/>
                  </a:buClr>
                  <a:buSzPts val="1764"/>
                  <a:buFont typeface="Open Sans"/>
                  <a:buNone/>
                </a:pPr>
                <a:r>
                  <a:rPr b="0" i="1" lang="en-US" sz="1762" u="none" cap="none" strike="noStrike">
                    <a:solidFill>
                      <a:srgbClr val="4B5563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Technology Educator Alliance</a:t>
                </a:r>
                <a:endParaRPr b="0" i="0" sz="1762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" name="Google Shape;26;p1"/>
            <p:cNvGrpSpPr/>
            <p:nvPr/>
          </p:nvGrpSpPr>
          <p:grpSpPr>
            <a:xfrm>
              <a:off x="7781544" y="4134014"/>
              <a:ext cx="1476756" cy="486461"/>
              <a:chOff x="3155594" y="5162702"/>
              <a:chExt cx="1476756" cy="486461"/>
            </a:xfrm>
          </p:grpSpPr>
          <p:sp>
            <p:nvSpPr>
              <p:cNvPr id="27" name="Google Shape;27;p1"/>
              <p:cNvSpPr txBox="1"/>
              <p:nvPr/>
            </p:nvSpPr>
            <p:spPr>
              <a:xfrm>
                <a:off x="3155594" y="5162702"/>
                <a:ext cx="1476756" cy="25786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1F2937"/>
                  </a:buClr>
                  <a:buSzPts val="2205"/>
                  <a:buFont typeface="Open Sans"/>
                  <a:buNone/>
                </a:pPr>
                <a:r>
                  <a:rPr b="1" i="0" lang="en-US" sz="2204" u="none" cap="none" strike="noStrike">
                    <a:solidFill>
                      <a:srgbClr val="1F2937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Todd Edwards</a:t>
                </a:r>
                <a:endParaRPr b="0" i="0" sz="2204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" name="Google Shape;28;p1"/>
              <p:cNvSpPr txBox="1"/>
              <p:nvPr/>
            </p:nvSpPr>
            <p:spPr>
              <a:xfrm>
                <a:off x="3155594" y="5438851"/>
                <a:ext cx="1305763" cy="21031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B5563"/>
                  </a:buClr>
                  <a:buSzPts val="1764"/>
                  <a:buFont typeface="Open Sans"/>
                  <a:buNone/>
                </a:pPr>
                <a:r>
                  <a:rPr b="0" i="1" lang="en-US" sz="1762" u="none" cap="none" strike="noStrike">
                    <a:solidFill>
                      <a:srgbClr val="4B5563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Miami University</a:t>
                </a:r>
                <a:endParaRPr b="0" i="0" sz="1762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9" name="Google Shape;29;p1"/>
          <p:cNvSpPr txBox="1"/>
          <p:nvPr/>
        </p:nvSpPr>
        <p:spPr>
          <a:xfrm>
            <a:off x="10787177" y="6420002"/>
            <a:ext cx="1191463" cy="17190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Open Sans"/>
              <a:buNone/>
            </a:pPr>
            <a:r>
              <a:rPr b="0" i="0" lang="en-US" sz="9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Made with Genspark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Google Shape;30;p1"/>
          <p:cNvSpPr txBox="1"/>
          <p:nvPr/>
        </p:nvSpPr>
        <p:spPr>
          <a:xfrm>
            <a:off x="10787177" y="6420002"/>
            <a:ext cx="1191463" cy="17190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Open Sans"/>
              <a:buNone/>
            </a:pPr>
            <a:r>
              <a:rPr b="0" i="0" lang="en-US" sz="9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Mde with Genspark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1"/>
          <p:cNvSpPr txBox="1"/>
          <p:nvPr/>
        </p:nvSpPr>
        <p:spPr>
          <a:xfrm>
            <a:off x="457200" y="390450"/>
            <a:ext cx="88551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3A8A"/>
              </a:buClr>
              <a:buSzPts val="2700"/>
              <a:buFont typeface="Merriweather"/>
              <a:buNone/>
            </a:pPr>
            <a:r>
              <a:rPr b="1" i="0" lang="en-US" sz="3000" u="none" cap="none" strike="noStrike">
                <a:solidFill>
                  <a:srgbClr val="1E3A8A"/>
                </a:solidFill>
                <a:latin typeface="Merriweather"/>
                <a:ea typeface="Merriweather"/>
                <a:cs typeface="Merriweather"/>
                <a:sym typeface="Merriweather"/>
              </a:rPr>
              <a:t>Implications &amp; Conclusions (Todd) </a:t>
            </a:r>
            <a:endParaRPr b="0" i="0" sz="3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p11"/>
          <p:cNvSpPr txBox="1"/>
          <p:nvPr/>
        </p:nvSpPr>
        <p:spPr>
          <a:xfrm>
            <a:off x="457200" y="895198"/>
            <a:ext cx="3605479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280"/>
              </a:buClr>
              <a:buSzPts val="1300"/>
              <a:buFont typeface="Open Sans"/>
              <a:buNone/>
            </a:pPr>
            <a:r>
              <a:rPr b="0" i="0" lang="en-US" sz="1300" u="none" cap="none" strike="noStrike">
                <a:solidFill>
                  <a:srgbClr val="6B7280"/>
                </a:solidFill>
                <a:latin typeface="Open Sans"/>
                <a:ea typeface="Open Sans"/>
                <a:cs typeface="Open Sans"/>
                <a:sym typeface="Open Sans"/>
              </a:rPr>
              <a:t>Emergent Patterns from Transcript Analysis</a:t>
            </a:r>
            <a:endParaRPr b="0" i="0" sz="1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p11"/>
          <p:cNvSpPr/>
          <p:nvPr/>
        </p:nvSpPr>
        <p:spPr>
          <a:xfrm>
            <a:off x="457200" y="1647749"/>
            <a:ext cx="304495" cy="304495"/>
          </a:xfrm>
          <a:prstGeom prst="roundRect">
            <a:avLst>
              <a:gd fmla="val 300300" name="adj"/>
            </a:avLst>
          </a:prstGeom>
          <a:solidFill>
            <a:srgbClr val="EFF6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11"/>
          <p:cNvSpPr txBox="1"/>
          <p:nvPr/>
        </p:nvSpPr>
        <p:spPr>
          <a:xfrm>
            <a:off x="574243" y="1705356"/>
            <a:ext cx="191110" cy="19111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B82F6"/>
              </a:buClr>
              <a:buSzPts val="1200"/>
              <a:buFont typeface="Merriweather"/>
              <a:buNone/>
            </a:pPr>
            <a:r>
              <a:rPr b="1" i="0" lang="en-US" sz="1200" u="none" cap="none" strike="noStrike">
                <a:solidFill>
                  <a:srgbClr val="3B82F6"/>
                </a:solidFill>
                <a:latin typeface="Merriweather"/>
                <a:ea typeface="Merriweather"/>
                <a:cs typeface="Merriweather"/>
                <a:sym typeface="Merriweather"/>
              </a:rPr>
              <a:t>1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Google Shape;185;p11"/>
          <p:cNvSpPr txBox="1"/>
          <p:nvPr/>
        </p:nvSpPr>
        <p:spPr>
          <a:xfrm>
            <a:off x="914400" y="1609344"/>
            <a:ext cx="3286354" cy="25786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500"/>
              <a:buFont typeface="Open Sans"/>
              <a:buNone/>
            </a:pPr>
            <a:r>
              <a:rPr b="1" i="0" lang="en-US" sz="1500" u="none" cap="none" strike="noStrike">
                <a:solidFill>
                  <a:srgbClr val="1F2937"/>
                </a:solidFill>
                <a:latin typeface="Open Sans"/>
                <a:ea typeface="Open Sans"/>
                <a:cs typeface="Open Sans"/>
                <a:sym typeface="Open Sans"/>
              </a:rPr>
              <a:t>Recursive Learning as Normative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p11"/>
          <p:cNvSpPr txBox="1"/>
          <p:nvPr/>
        </p:nvSpPr>
        <p:spPr>
          <a:xfrm>
            <a:off x="914400" y="1856172"/>
            <a:ext cx="5686800" cy="70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200"/>
              <a:buFont typeface="Open Sans"/>
              <a:buNone/>
            </a:pPr>
            <a:r>
              <a:rPr b="0" i="0" lang="en-US" sz="1200" u="none" cap="none" strike="noStrike">
                <a:solidFill>
                  <a:srgbClr val="4B5563"/>
                </a:solidFill>
                <a:latin typeface="Open Sans"/>
                <a:ea typeface="Open Sans"/>
                <a:cs typeface="Open Sans"/>
                <a:sym typeface="Open Sans"/>
              </a:rPr>
              <a:t>"Folding back" was not an exception but the norm. Students routinely revisited earlier layers (Image Making/Property Noticing) to resolve confusion before advancing.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11"/>
          <p:cNvSpPr/>
          <p:nvPr/>
        </p:nvSpPr>
        <p:spPr>
          <a:xfrm>
            <a:off x="457200" y="2652005"/>
            <a:ext cx="304500" cy="304500"/>
          </a:xfrm>
          <a:prstGeom prst="roundRect">
            <a:avLst>
              <a:gd fmla="val 300300" name="adj"/>
            </a:avLst>
          </a:prstGeom>
          <a:solidFill>
            <a:srgbClr val="EFF6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11"/>
          <p:cNvSpPr txBox="1"/>
          <p:nvPr/>
        </p:nvSpPr>
        <p:spPr>
          <a:xfrm>
            <a:off x="565099" y="2708698"/>
            <a:ext cx="210300" cy="1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B82F6"/>
              </a:buClr>
              <a:buSzPts val="1200"/>
              <a:buFont typeface="Merriweather"/>
              <a:buNone/>
            </a:pPr>
            <a:r>
              <a:rPr b="1" i="0" lang="en-US" sz="1200" u="none" cap="none" strike="noStrike">
                <a:solidFill>
                  <a:srgbClr val="3B82F6"/>
                </a:solidFill>
                <a:latin typeface="Merriweather"/>
                <a:ea typeface="Merriweather"/>
                <a:cs typeface="Merriweather"/>
                <a:sym typeface="Merriweather"/>
              </a:rPr>
              <a:t>2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Google Shape;189;p11"/>
          <p:cNvSpPr txBox="1"/>
          <p:nvPr/>
        </p:nvSpPr>
        <p:spPr>
          <a:xfrm>
            <a:off x="914400" y="2613600"/>
            <a:ext cx="3610200" cy="25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500"/>
              <a:buFont typeface="Open Sans"/>
              <a:buNone/>
            </a:pPr>
            <a:r>
              <a:rPr b="1" i="0" lang="en-US" sz="1500" u="none" cap="none" strike="noStrike">
                <a:solidFill>
                  <a:srgbClr val="1F2937"/>
                </a:solidFill>
                <a:latin typeface="Open Sans"/>
                <a:ea typeface="Open Sans"/>
                <a:cs typeface="Open Sans"/>
                <a:sym typeface="Open Sans"/>
              </a:rPr>
              <a:t>Contextualization Drives Inventising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p11"/>
          <p:cNvSpPr txBox="1"/>
          <p:nvPr/>
        </p:nvSpPr>
        <p:spPr>
          <a:xfrm>
            <a:off x="914400" y="2859514"/>
            <a:ext cx="571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200"/>
              <a:buFont typeface="Open Sans"/>
              <a:buNone/>
            </a:pPr>
            <a:r>
              <a:rPr b="0" i="0" lang="en-US" sz="1200" u="none" cap="none" strike="noStrike">
                <a:solidFill>
                  <a:srgbClr val="4B5563"/>
                </a:solidFill>
                <a:latin typeface="Open Sans"/>
                <a:ea typeface="Open Sans"/>
                <a:cs typeface="Open Sans"/>
                <a:sym typeface="Open Sans"/>
              </a:rPr>
              <a:t>Authentic applications (e.g., satellite orbits, wind turbines) catalyzed high-level reasoning. Real-world constraints pushed students to modify standard models.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11"/>
          <p:cNvSpPr/>
          <p:nvPr/>
        </p:nvSpPr>
        <p:spPr>
          <a:xfrm>
            <a:off x="457200" y="3490510"/>
            <a:ext cx="304500" cy="304500"/>
          </a:xfrm>
          <a:prstGeom prst="roundRect">
            <a:avLst>
              <a:gd fmla="val 300300" name="adj"/>
            </a:avLst>
          </a:prstGeom>
          <a:solidFill>
            <a:srgbClr val="EFF6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11"/>
          <p:cNvSpPr txBox="1"/>
          <p:nvPr/>
        </p:nvSpPr>
        <p:spPr>
          <a:xfrm>
            <a:off x="566014" y="3547203"/>
            <a:ext cx="210300" cy="1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B82F6"/>
              </a:buClr>
              <a:buSzPts val="1200"/>
              <a:buFont typeface="Merriweather"/>
              <a:buNone/>
            </a:pPr>
            <a:r>
              <a:rPr b="1" i="0" lang="en-US" sz="1200" u="none" cap="none" strike="noStrike">
                <a:solidFill>
                  <a:srgbClr val="3B82F6"/>
                </a:solidFill>
                <a:latin typeface="Merriweather"/>
                <a:ea typeface="Merriweather"/>
                <a:cs typeface="Merriweather"/>
                <a:sym typeface="Merriweather"/>
              </a:rPr>
              <a:t>3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p11"/>
          <p:cNvSpPr txBox="1"/>
          <p:nvPr/>
        </p:nvSpPr>
        <p:spPr>
          <a:xfrm>
            <a:off x="914400" y="3452105"/>
            <a:ext cx="3353100" cy="25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500"/>
              <a:buFont typeface="Open Sans"/>
              <a:buNone/>
            </a:pPr>
            <a:r>
              <a:rPr b="1" i="0" lang="en-US" sz="1500" u="none" cap="none" strike="noStrike">
                <a:solidFill>
                  <a:srgbClr val="1F2937"/>
                </a:solidFill>
                <a:latin typeface="Open Sans"/>
                <a:ea typeface="Open Sans"/>
                <a:cs typeface="Open Sans"/>
                <a:sym typeface="Open Sans"/>
              </a:rPr>
              <a:t>Balancing Agency &amp; AI Scaffolding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p11"/>
          <p:cNvSpPr txBox="1"/>
          <p:nvPr/>
        </p:nvSpPr>
        <p:spPr>
          <a:xfrm>
            <a:off x="914400" y="3698019"/>
            <a:ext cx="56967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200"/>
              <a:buFont typeface="Open Sans"/>
              <a:buNone/>
            </a:pPr>
            <a:r>
              <a:rPr b="0" i="0" lang="en-US" sz="1200" u="none" cap="none" strike="noStrike">
                <a:solidFill>
                  <a:srgbClr val="4B5563"/>
                </a:solidFill>
                <a:latin typeface="Open Sans"/>
                <a:ea typeface="Open Sans"/>
                <a:cs typeface="Open Sans"/>
                <a:sym typeface="Open Sans"/>
              </a:rPr>
              <a:t>Effective learning required a delicate balance. Students thrived when they took initiative to pose problems rather than passively following AI prompts.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11"/>
          <p:cNvSpPr/>
          <p:nvPr/>
        </p:nvSpPr>
        <p:spPr>
          <a:xfrm>
            <a:off x="457200" y="4328100"/>
            <a:ext cx="304500" cy="304500"/>
          </a:xfrm>
          <a:prstGeom prst="roundRect">
            <a:avLst>
              <a:gd fmla="val 300300" name="adj"/>
            </a:avLst>
          </a:prstGeom>
          <a:solidFill>
            <a:srgbClr val="EFF6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11"/>
          <p:cNvSpPr txBox="1"/>
          <p:nvPr/>
        </p:nvSpPr>
        <p:spPr>
          <a:xfrm>
            <a:off x="561442" y="4385708"/>
            <a:ext cx="219600" cy="1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B82F6"/>
              </a:buClr>
              <a:buSzPts val="1200"/>
              <a:buFont typeface="Merriweather"/>
              <a:buNone/>
            </a:pPr>
            <a:r>
              <a:rPr b="1" i="0" lang="en-US" sz="1200" u="none" cap="none" strike="noStrike">
                <a:solidFill>
                  <a:srgbClr val="3B82F6"/>
                </a:solidFill>
                <a:latin typeface="Merriweather"/>
                <a:ea typeface="Merriweather"/>
                <a:cs typeface="Merriweather"/>
                <a:sym typeface="Merriweather"/>
              </a:rPr>
              <a:t>4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Google Shape;197;p11"/>
          <p:cNvSpPr txBox="1"/>
          <p:nvPr/>
        </p:nvSpPr>
        <p:spPr>
          <a:xfrm>
            <a:off x="914400" y="4290610"/>
            <a:ext cx="3372300" cy="25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500"/>
              <a:buFont typeface="Open Sans"/>
              <a:buNone/>
            </a:pPr>
            <a:r>
              <a:rPr b="1" i="0" lang="en-US" sz="1500" u="none" cap="none" strike="noStrike">
                <a:solidFill>
                  <a:srgbClr val="1F2937"/>
                </a:solidFill>
                <a:latin typeface="Open Sans"/>
                <a:ea typeface="Open Sans"/>
                <a:cs typeface="Open Sans"/>
                <a:sym typeface="Open Sans"/>
              </a:rPr>
              <a:t>Missed Pedagogical Opportunities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p11"/>
          <p:cNvSpPr txBox="1"/>
          <p:nvPr/>
        </p:nvSpPr>
        <p:spPr>
          <a:xfrm>
            <a:off x="914400" y="4536524"/>
            <a:ext cx="55725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200"/>
              <a:buFont typeface="Open Sans"/>
              <a:buNone/>
            </a:pPr>
            <a:r>
              <a:rPr b="0" i="0" lang="en-US" sz="1200" u="none" cap="none" strike="noStrike">
                <a:solidFill>
                  <a:srgbClr val="4B5563"/>
                </a:solidFill>
                <a:latin typeface="Open Sans"/>
                <a:ea typeface="Open Sans"/>
                <a:cs typeface="Open Sans"/>
                <a:sym typeface="Open Sans"/>
              </a:rPr>
              <a:t>Instances where AI over-prompted, withheld answers too long, or dominated the dialogue, reducing student ownership and causing frustration.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Google Shape;199;p11"/>
          <p:cNvSpPr/>
          <p:nvPr/>
        </p:nvSpPr>
        <p:spPr>
          <a:xfrm>
            <a:off x="457200" y="5166605"/>
            <a:ext cx="304500" cy="304500"/>
          </a:xfrm>
          <a:prstGeom prst="roundRect">
            <a:avLst>
              <a:gd fmla="val 300300" name="adj"/>
            </a:avLst>
          </a:prstGeom>
          <a:solidFill>
            <a:srgbClr val="EFF6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11"/>
          <p:cNvSpPr txBox="1"/>
          <p:nvPr/>
        </p:nvSpPr>
        <p:spPr>
          <a:xfrm>
            <a:off x="565099" y="5223298"/>
            <a:ext cx="210300" cy="1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B82F6"/>
              </a:buClr>
              <a:buSzPts val="1200"/>
              <a:buFont typeface="Merriweather"/>
              <a:buNone/>
            </a:pPr>
            <a:r>
              <a:rPr b="1" i="0" lang="en-US" sz="1200" u="none" cap="none" strike="noStrike">
                <a:solidFill>
                  <a:srgbClr val="3B82F6"/>
                </a:solidFill>
                <a:latin typeface="Merriweather"/>
                <a:ea typeface="Merriweather"/>
                <a:cs typeface="Merriweather"/>
                <a:sym typeface="Merriweather"/>
              </a:rPr>
              <a:t>5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p11"/>
          <p:cNvSpPr txBox="1"/>
          <p:nvPr/>
        </p:nvSpPr>
        <p:spPr>
          <a:xfrm>
            <a:off x="914400" y="5128200"/>
            <a:ext cx="2991000" cy="25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500"/>
              <a:buFont typeface="Open Sans"/>
              <a:buNone/>
            </a:pPr>
            <a:r>
              <a:rPr b="1" i="0" lang="en-US" sz="1500" u="none" cap="none" strike="noStrike">
                <a:solidFill>
                  <a:srgbClr val="1F2937"/>
                </a:solidFill>
                <a:latin typeface="Open Sans"/>
                <a:ea typeface="Open Sans"/>
                <a:cs typeface="Open Sans"/>
                <a:sym typeface="Open Sans"/>
              </a:rPr>
              <a:t>Adaptivity via Personalization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11"/>
          <p:cNvSpPr txBox="1"/>
          <p:nvPr/>
        </p:nvSpPr>
        <p:spPr>
          <a:xfrm>
            <a:off x="914400" y="5374114"/>
            <a:ext cx="528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200"/>
              <a:buFont typeface="Open Sans"/>
              <a:buNone/>
            </a:pPr>
            <a:r>
              <a:rPr b="0" i="0" lang="en-US" sz="1200" u="none" cap="none" strike="noStrike">
                <a:solidFill>
                  <a:srgbClr val="4B5563"/>
                </a:solidFill>
                <a:latin typeface="Open Sans"/>
                <a:ea typeface="Open Sans"/>
                <a:cs typeface="Open Sans"/>
                <a:sym typeface="Open Sans"/>
              </a:rPr>
              <a:t>Persona profiling proved effective. Tailored AI tones (e.g., Socratic, direct, humorous) matched student preferences, sustaining engagement.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p11"/>
          <p:cNvSpPr/>
          <p:nvPr/>
        </p:nvSpPr>
        <p:spPr>
          <a:xfrm>
            <a:off x="7035400" y="1609350"/>
            <a:ext cx="4705500" cy="4221900"/>
          </a:xfrm>
          <a:prstGeom prst="roundRect">
            <a:avLst>
              <a:gd fmla="val 446" name="adj"/>
            </a:avLst>
          </a:prstGeom>
          <a:solidFill>
            <a:srgbClr val="FFFFFF"/>
          </a:solidFill>
          <a:ln cap="flat" cmpd="sng" w="12700">
            <a:solidFill>
              <a:srgbClr val="E2E8F0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rotWithShape="0" algn="bl" dir="5400000" dist="38100">
              <a:srgbClr val="000000">
                <a:alpha val="9411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11"/>
          <p:cNvSpPr/>
          <p:nvPr/>
        </p:nvSpPr>
        <p:spPr>
          <a:xfrm>
            <a:off x="10963656" y="857707"/>
            <a:ext cx="1524305" cy="1524305"/>
          </a:xfrm>
          <a:prstGeom prst="roundRect">
            <a:avLst>
              <a:gd fmla="val 59988" name="adj"/>
            </a:avLst>
          </a:prstGeom>
          <a:solidFill>
            <a:srgbClr val="EFF6FF">
              <a:alpha val="4941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p11"/>
          <p:cNvSpPr/>
          <p:nvPr/>
        </p:nvSpPr>
        <p:spPr>
          <a:xfrm>
            <a:off x="7349947" y="1923898"/>
            <a:ext cx="1962302" cy="780898"/>
          </a:xfrm>
          <a:prstGeom prst="roundRect">
            <a:avLst>
              <a:gd fmla="val 11424" name="adj"/>
            </a:avLst>
          </a:prstGeom>
          <a:solidFill>
            <a:srgbClr val="EFF6FF"/>
          </a:solidFill>
          <a:ln cap="flat" cmpd="sng" w="12700">
            <a:solidFill>
              <a:srgbClr val="DBEAF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206" name="Google Shape;206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14970" y="2085746"/>
            <a:ext cx="228600" cy="2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11"/>
          <p:cNvSpPr/>
          <p:nvPr/>
        </p:nvSpPr>
        <p:spPr>
          <a:xfrm>
            <a:off x="9461297" y="1923898"/>
            <a:ext cx="1962302" cy="780898"/>
          </a:xfrm>
          <a:prstGeom prst="roundRect">
            <a:avLst>
              <a:gd fmla="val 11424" name="adj"/>
            </a:avLst>
          </a:prstGeom>
          <a:solidFill>
            <a:srgbClr val="EFF6FF"/>
          </a:solidFill>
          <a:ln cap="flat" cmpd="sng" w="12700">
            <a:solidFill>
              <a:srgbClr val="DBEAF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208" name="Google Shape;208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326319" y="2085746"/>
            <a:ext cx="228600" cy="2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11"/>
          <p:cNvSpPr/>
          <p:nvPr/>
        </p:nvSpPr>
        <p:spPr>
          <a:xfrm>
            <a:off x="7349947" y="2857500"/>
            <a:ext cx="1962302" cy="780898"/>
          </a:xfrm>
          <a:prstGeom prst="roundRect">
            <a:avLst>
              <a:gd fmla="val 11424" name="adj"/>
            </a:avLst>
          </a:prstGeom>
          <a:solidFill>
            <a:srgbClr val="EFF6FF"/>
          </a:solidFill>
          <a:ln cap="flat" cmpd="sng" w="12700">
            <a:solidFill>
              <a:srgbClr val="DBEAF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210" name="Google Shape;210;p11"/>
          <p:cNvPicPr preferRelativeResize="0"/>
          <p:nvPr/>
        </p:nvPicPr>
        <p:blipFill rotWithShape="1">
          <a:blip r:embed="rId5">
            <a:alphaModFix/>
          </a:blip>
          <a:srcRect b="0" l="-80" r="-80" t="0"/>
          <a:stretch/>
        </p:blipFill>
        <p:spPr>
          <a:xfrm>
            <a:off x="8186623" y="3019349"/>
            <a:ext cx="286207" cy="2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11"/>
          <p:cNvSpPr/>
          <p:nvPr/>
        </p:nvSpPr>
        <p:spPr>
          <a:xfrm>
            <a:off x="9461297" y="2857500"/>
            <a:ext cx="1962302" cy="780898"/>
          </a:xfrm>
          <a:prstGeom prst="roundRect">
            <a:avLst>
              <a:gd fmla="val 11424" name="adj"/>
            </a:avLst>
          </a:prstGeom>
          <a:solidFill>
            <a:srgbClr val="EFF6FF"/>
          </a:solidFill>
          <a:ln cap="flat" cmpd="sng" w="12700">
            <a:solidFill>
              <a:srgbClr val="DBEAF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212" name="Google Shape;212;p11"/>
          <p:cNvPicPr preferRelativeResize="0"/>
          <p:nvPr/>
        </p:nvPicPr>
        <p:blipFill rotWithShape="1">
          <a:blip r:embed="rId6">
            <a:alphaModFix/>
          </a:blip>
          <a:srcRect b="0" l="-80" r="-80" t="0"/>
          <a:stretch/>
        </p:blipFill>
        <p:spPr>
          <a:xfrm>
            <a:off x="10297973" y="3019349"/>
            <a:ext cx="286207" cy="2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11"/>
          <p:cNvSpPr/>
          <p:nvPr/>
        </p:nvSpPr>
        <p:spPr>
          <a:xfrm>
            <a:off x="7349950" y="3867001"/>
            <a:ext cx="4076400" cy="1740000"/>
          </a:xfrm>
          <a:prstGeom prst="roundRect">
            <a:avLst>
              <a:gd fmla="val 3654" name="adj"/>
            </a:avLst>
          </a:prstGeom>
          <a:solidFill>
            <a:srgbClr val="1E3A8A"/>
          </a:solidFill>
          <a:ln>
            <a:noFill/>
          </a:ln>
          <a:effectLst>
            <a:outerShdw blurRad="12700" rotWithShape="0" algn="bl" dir="16200000" dist="12700">
              <a:srgbClr val="000000">
                <a:alpha val="74509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11"/>
          <p:cNvSpPr txBox="1"/>
          <p:nvPr/>
        </p:nvSpPr>
        <p:spPr>
          <a:xfrm>
            <a:off x="8046720" y="2381098"/>
            <a:ext cx="657454" cy="16276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900"/>
              <a:buFont typeface="Open Sans"/>
              <a:buNone/>
            </a:pPr>
            <a:r>
              <a:rPr b="1" i="0" lang="en-US" sz="900" u="none" cap="none" strike="noStrike">
                <a:solidFill>
                  <a:srgbClr val="374151"/>
                </a:solidFill>
                <a:latin typeface="Open Sans"/>
                <a:ea typeface="Open Sans"/>
                <a:cs typeface="Open Sans"/>
                <a:sym typeface="Open Sans"/>
              </a:rPr>
              <a:t>Recursion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" name="Google Shape;215;p11"/>
          <p:cNvSpPr txBox="1"/>
          <p:nvPr/>
        </p:nvSpPr>
        <p:spPr>
          <a:xfrm>
            <a:off x="10214762" y="2381098"/>
            <a:ext cx="543154" cy="16276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900"/>
              <a:buFont typeface="Open Sans"/>
              <a:buNone/>
            </a:pPr>
            <a:r>
              <a:rPr b="1" i="0" lang="en-US" sz="900" u="none" cap="none" strike="noStrike">
                <a:solidFill>
                  <a:srgbClr val="374151"/>
                </a:solidFill>
                <a:latin typeface="Open Sans"/>
                <a:ea typeface="Open Sans"/>
                <a:cs typeface="Open Sans"/>
                <a:sym typeface="Open Sans"/>
              </a:rPr>
              <a:t>Context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11"/>
          <p:cNvSpPr txBox="1"/>
          <p:nvPr/>
        </p:nvSpPr>
        <p:spPr>
          <a:xfrm>
            <a:off x="8124444" y="3314700"/>
            <a:ext cx="505663" cy="16276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900"/>
              <a:buFont typeface="Open Sans"/>
              <a:buNone/>
            </a:pPr>
            <a:r>
              <a:rPr b="1" i="0" lang="en-US" sz="900" u="none" cap="none" strike="noStrike">
                <a:solidFill>
                  <a:srgbClr val="374151"/>
                </a:solidFill>
                <a:latin typeface="Open Sans"/>
                <a:ea typeface="Open Sans"/>
                <a:cs typeface="Open Sans"/>
                <a:sym typeface="Open Sans"/>
              </a:rPr>
              <a:t>Agency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" name="Google Shape;217;p11"/>
          <p:cNvSpPr txBox="1"/>
          <p:nvPr/>
        </p:nvSpPr>
        <p:spPr>
          <a:xfrm>
            <a:off x="10145268" y="3314700"/>
            <a:ext cx="685800" cy="16276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900"/>
              <a:buFont typeface="Open Sans"/>
              <a:buNone/>
            </a:pPr>
            <a:r>
              <a:rPr b="1" i="0" lang="en-US" sz="900" u="none" cap="none" strike="noStrike">
                <a:solidFill>
                  <a:srgbClr val="374151"/>
                </a:solidFill>
                <a:latin typeface="Open Sans"/>
                <a:ea typeface="Open Sans"/>
                <a:cs typeface="Open Sans"/>
                <a:sym typeface="Open Sans"/>
              </a:rPr>
              <a:t>Adaptivity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11"/>
          <p:cNvSpPr txBox="1"/>
          <p:nvPr/>
        </p:nvSpPr>
        <p:spPr>
          <a:xfrm>
            <a:off x="8464149" y="4087377"/>
            <a:ext cx="1848000" cy="30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Merriweather"/>
              <a:buNone/>
            </a:pPr>
            <a:r>
              <a:rPr b="1" i="0" lang="en-US" sz="1800" u="none" cap="none" strike="noStrik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Core Insight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Google Shape;219;p11"/>
          <p:cNvSpPr txBox="1"/>
          <p:nvPr/>
        </p:nvSpPr>
        <p:spPr>
          <a:xfrm>
            <a:off x="7542400" y="4477830"/>
            <a:ext cx="3691500" cy="95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pen Sans"/>
              <a:buNone/>
            </a:pPr>
            <a:r>
              <a:rPr b="0" i="0" lang="en-US" sz="1500" u="none" cap="none" strike="noStrike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"The synergy of recursive inquiry and authentic context—mediated by adaptive AI—created the conditions for deep conceptual engagement."</a:t>
            </a:r>
            <a:endParaRPr b="0" i="0" sz="1500" u="none" cap="none" strike="noStrik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b3f09c9179_0_103"/>
          <p:cNvSpPr txBox="1"/>
          <p:nvPr/>
        </p:nvSpPr>
        <p:spPr>
          <a:xfrm>
            <a:off x="305150" y="1630550"/>
            <a:ext cx="10682400" cy="38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937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Public Sans"/>
              <a:buChar char="●"/>
            </a:pPr>
            <a:r>
              <a:rPr b="0" i="0" lang="en-US" sz="26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Thank you for spending some time with us.</a:t>
            </a:r>
            <a:endParaRPr b="0" i="0" sz="2600" u="none" cap="none" strike="noStrike">
              <a:solidFill>
                <a:srgbClr val="000000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indent="-3937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Public Sans"/>
              <a:buChar char="●"/>
            </a:pPr>
            <a:r>
              <a:rPr b="0" i="0" lang="en-US" sz="26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Feel free to contact us:</a:t>
            </a:r>
            <a:endParaRPr b="0" i="0" sz="2600" u="none" cap="none" strike="noStrike">
              <a:solidFill>
                <a:srgbClr val="000000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indent="-39370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Public Sans"/>
              <a:buChar char="○"/>
            </a:pPr>
            <a:r>
              <a:rPr b="1" i="0" lang="en-US" sz="26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Zheng Yang:</a:t>
            </a:r>
            <a:r>
              <a:rPr b="0" i="0" lang="en-US" sz="26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 zhengyang2018@scu.edu.cn</a:t>
            </a:r>
            <a:endParaRPr b="0" i="0" sz="2600" u="none" cap="none" strike="noStrike">
              <a:solidFill>
                <a:srgbClr val="000000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indent="-39370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Public Sans"/>
              <a:buChar char="○"/>
            </a:pPr>
            <a:r>
              <a:rPr b="1" i="0" lang="en-US" sz="26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Todd Edwards:</a:t>
            </a:r>
            <a:r>
              <a:rPr b="0" i="0" lang="en-US" sz="26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 edwardm2@miamioh.edu</a:t>
            </a:r>
            <a:endParaRPr b="0" i="0" sz="2600" u="none" cap="none" strike="noStrike">
              <a:solidFill>
                <a:srgbClr val="000000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indent="-39370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Public Sans"/>
              <a:buChar char="○"/>
            </a:pPr>
            <a:r>
              <a:rPr b="1" i="0" lang="en-US" sz="26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Tuto Lopez Gonzalez:</a:t>
            </a:r>
            <a:r>
              <a:rPr b="0" i="0" lang="en-US" sz="26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 caalopezgo@gmail.com</a:t>
            </a:r>
            <a:endParaRPr b="0" i="0" sz="2600" u="none" cap="none" strike="noStrike">
              <a:solidFill>
                <a:srgbClr val="000000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indent="-3937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2600"/>
              <a:buFont typeface="Public Sans"/>
              <a:buChar char="●"/>
            </a:pPr>
            <a:r>
              <a:rPr b="0" i="0" lang="en-US" sz="26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Check out materials related to this study, including draft manuscripts, analysis tools, and more at </a:t>
            </a:r>
            <a:r>
              <a:rPr b="0" i="0" lang="en-US" sz="2600" u="sng" cap="none" strike="noStrike">
                <a:solidFill>
                  <a:schemeClr val="hlink"/>
                </a:solidFill>
                <a:latin typeface="Public Sans"/>
                <a:ea typeface="Public Sans"/>
                <a:cs typeface="Public Sans"/>
                <a:sym typeface="Public Sans"/>
                <a:hlinkClick r:id="rId3"/>
              </a:rPr>
              <a:t>https://github.com/OhioMathTeacher/TEA-Taylor-Series-Paper</a:t>
            </a:r>
            <a:endParaRPr b="0" i="0" sz="2600" u="none" cap="none" strike="noStrike">
              <a:solidFill>
                <a:srgbClr val="000000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26" name="Google Shape;226;g3b3f09c9179_0_103"/>
          <p:cNvSpPr txBox="1"/>
          <p:nvPr/>
        </p:nvSpPr>
        <p:spPr>
          <a:xfrm>
            <a:off x="206825" y="311350"/>
            <a:ext cx="10229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US" sz="3000" u="none" cap="none" strike="noStrike">
                <a:solidFill>
                  <a:srgbClr val="1E3A8A"/>
                </a:solidFill>
                <a:latin typeface="Merriweather"/>
                <a:ea typeface="Merriweather"/>
                <a:cs typeface="Merriweather"/>
                <a:sym typeface="Merriweather"/>
              </a:rPr>
              <a:t>Questions? Comments? Concerns? Feedback? (Zheng)</a:t>
            </a:r>
            <a:endParaRPr b="1" i="0" sz="3000" u="none" cap="none" strike="noStrike">
              <a:solidFill>
                <a:srgbClr val="1E3A8A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27" name="Google Shape;227;g3b3f09c9179_0_103"/>
          <p:cNvSpPr txBox="1"/>
          <p:nvPr/>
        </p:nvSpPr>
        <p:spPr>
          <a:xfrm>
            <a:off x="370700" y="957848"/>
            <a:ext cx="42720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280"/>
              </a:buClr>
              <a:buSzPts val="1300"/>
              <a:buFont typeface="Open Sans"/>
              <a:buNone/>
            </a:pPr>
            <a:r>
              <a:rPr b="0" i="0" lang="en-US" sz="1600" u="none" cap="none" strike="noStrike">
                <a:solidFill>
                  <a:srgbClr val="6B7280"/>
                </a:solidFill>
                <a:latin typeface="Open Sans"/>
                <a:ea typeface="Open Sans"/>
                <a:cs typeface="Open Sans"/>
                <a:sym typeface="Open Sans"/>
              </a:rPr>
              <a:t>We enjoyed spending time with you today!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2"/>
          <p:cNvSpPr txBox="1"/>
          <p:nvPr/>
        </p:nvSpPr>
        <p:spPr>
          <a:xfrm>
            <a:off x="457200" y="285302"/>
            <a:ext cx="89247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3A8A"/>
              </a:buClr>
              <a:buSzPts val="2700"/>
              <a:buFont typeface="Merriweather"/>
              <a:buNone/>
            </a:pPr>
            <a:r>
              <a:rPr b="1" i="0" lang="en-US" sz="3000" u="none" cap="none" strike="noStrike">
                <a:solidFill>
                  <a:srgbClr val="1E3A8A"/>
                </a:solidFill>
                <a:latin typeface="Merriweather"/>
                <a:ea typeface="Merriweather"/>
                <a:cs typeface="Merriweather"/>
                <a:sym typeface="Merriweather"/>
              </a:rPr>
              <a:t>Research Question &amp; Motivation (Zheng)</a:t>
            </a:r>
            <a:endParaRPr b="0" i="0" sz="3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" name="Google Shape;37;p2"/>
          <p:cNvSpPr/>
          <p:nvPr/>
        </p:nvSpPr>
        <p:spPr>
          <a:xfrm>
            <a:off x="0" y="9038844"/>
            <a:ext cx="12191695" cy="9144"/>
          </a:xfrm>
          <a:prstGeom prst="rect">
            <a:avLst/>
          </a:prstGeom>
          <a:solidFill>
            <a:srgbClr val="E5E7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38;p2"/>
          <p:cNvSpPr txBox="1"/>
          <p:nvPr/>
        </p:nvSpPr>
        <p:spPr>
          <a:xfrm>
            <a:off x="457200" y="9153144"/>
            <a:ext cx="1933956" cy="16276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CA3AF"/>
              </a:buClr>
              <a:buSzPts val="900"/>
              <a:buFont typeface="Open Sans"/>
              <a:buNone/>
            </a:pPr>
            <a:r>
              <a:rPr b="0" i="0" lang="en-US" sz="900" u="none" cap="none" strike="noStrike">
                <a:solidFill>
                  <a:srgbClr val="9CA3AF"/>
                </a:solidFill>
                <a:latin typeface="Open Sans"/>
                <a:ea typeface="Open Sans"/>
                <a:cs typeface="Open Sans"/>
                <a:sym typeface="Open Sans"/>
              </a:rPr>
              <a:t>Joint Mathematics Meetings • 2025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" name="Google Shape;39;p2"/>
          <p:cNvSpPr txBox="1"/>
          <p:nvPr/>
        </p:nvSpPr>
        <p:spPr>
          <a:xfrm>
            <a:off x="444600" y="1230925"/>
            <a:ext cx="11503500" cy="1662300"/>
          </a:xfrm>
          <a:prstGeom prst="rect">
            <a:avLst/>
          </a:prstGeom>
          <a:solidFill>
            <a:srgbClr val="EDE9FE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The Motivation:</a:t>
            </a:r>
            <a:r>
              <a:rPr b="0" i="0" lang="en-US" sz="2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 In Fall 2023, we worked with 4 students in a small pilot study using an AI agent to explore calculus topics and history. This study is a larger-scale follow-up. We were interested in understanding if we could use the agent to make calculus more meaningful and engaging for all students.</a:t>
            </a:r>
            <a:endParaRPr b="0" i="0" sz="2400" u="none" cap="none" strike="noStrik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40" name="Google Shape;40;p2"/>
          <p:cNvSpPr txBox="1"/>
          <p:nvPr/>
        </p:nvSpPr>
        <p:spPr>
          <a:xfrm>
            <a:off x="444600" y="3354563"/>
            <a:ext cx="11503500" cy="1662300"/>
          </a:xfrm>
          <a:prstGeom prst="rect">
            <a:avLst/>
          </a:prstGeom>
          <a:solidFill>
            <a:srgbClr val="DBEAFE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The Opportunity:</a:t>
            </a:r>
            <a:r>
              <a:rPr b="0" i="0" lang="en-US" sz="2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 Generative AI (genAI) offers adaptive, Socratic-style dialogue that can help students focus on (a) deep structural understanding of calculus and (b) meaningful application and culture in a manner (c) consistent with their learning preferences.</a:t>
            </a:r>
            <a:endParaRPr b="0" i="0" sz="2400" u="none" cap="none" strike="noStrik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41" name="Google Shape;41;p2"/>
          <p:cNvSpPr txBox="1"/>
          <p:nvPr/>
        </p:nvSpPr>
        <p:spPr>
          <a:xfrm>
            <a:off x="444600" y="5478200"/>
            <a:ext cx="11503500" cy="923400"/>
          </a:xfrm>
          <a:prstGeom prst="rect">
            <a:avLst/>
          </a:prstGeom>
          <a:solidFill>
            <a:srgbClr val="FCE5CD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Core Question:</a:t>
            </a:r>
            <a:r>
              <a:rPr b="0" i="0" lang="en-US" sz="2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 "How does working with genAI as a learning partner shape the recursive development of students' understanding of calculus?"</a:t>
            </a:r>
            <a:endParaRPr b="0" i="0" sz="2400" u="none" cap="none" strike="noStrike">
              <a:solidFill>
                <a:srgbClr val="000000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3b3f09c9179_0_25"/>
          <p:cNvSpPr txBox="1"/>
          <p:nvPr/>
        </p:nvSpPr>
        <p:spPr>
          <a:xfrm>
            <a:off x="457200" y="285302"/>
            <a:ext cx="89247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3A8A"/>
              </a:buClr>
              <a:buSzPts val="2700"/>
              <a:buFont typeface="Merriweather"/>
              <a:buNone/>
            </a:pPr>
            <a:r>
              <a:rPr b="1" i="0" lang="en-US" sz="3000" u="none" cap="none" strike="noStrike">
                <a:solidFill>
                  <a:srgbClr val="1E3A8A"/>
                </a:solidFill>
                <a:latin typeface="Merriweather"/>
                <a:ea typeface="Merriweather"/>
                <a:cs typeface="Merriweather"/>
                <a:sym typeface="Merriweather"/>
              </a:rPr>
              <a:t>Study Context &amp; Participants (Zheng)</a:t>
            </a:r>
            <a:endParaRPr b="0" i="0" sz="3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" name="Google Shape;48;g3b3f09c9179_0_25"/>
          <p:cNvSpPr/>
          <p:nvPr/>
        </p:nvSpPr>
        <p:spPr>
          <a:xfrm>
            <a:off x="0" y="9038844"/>
            <a:ext cx="12191700" cy="9000"/>
          </a:xfrm>
          <a:prstGeom prst="rect">
            <a:avLst/>
          </a:prstGeom>
          <a:solidFill>
            <a:srgbClr val="E5E7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" name="Google Shape;49;g3b3f09c9179_0_25"/>
          <p:cNvSpPr txBox="1"/>
          <p:nvPr/>
        </p:nvSpPr>
        <p:spPr>
          <a:xfrm>
            <a:off x="457200" y="9153144"/>
            <a:ext cx="1934100" cy="16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CA3AF"/>
              </a:buClr>
              <a:buSzPts val="900"/>
              <a:buFont typeface="Open Sans"/>
              <a:buNone/>
            </a:pPr>
            <a:r>
              <a:rPr b="0" i="0" lang="en-US" sz="900" u="none" cap="none" strike="noStrike">
                <a:solidFill>
                  <a:srgbClr val="9CA3AF"/>
                </a:solidFill>
                <a:latin typeface="Open Sans"/>
                <a:ea typeface="Open Sans"/>
                <a:cs typeface="Open Sans"/>
                <a:sym typeface="Open Sans"/>
              </a:rPr>
              <a:t>Joint Mathematics Meetings • 2025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" name="Google Shape;50;g3b3f09c9179_0_25"/>
          <p:cNvSpPr txBox="1"/>
          <p:nvPr/>
        </p:nvSpPr>
        <p:spPr>
          <a:xfrm>
            <a:off x="444600" y="1095925"/>
            <a:ext cx="11503500" cy="507900"/>
          </a:xfrm>
          <a:prstGeom prst="rect">
            <a:avLst/>
          </a:prstGeom>
          <a:solidFill>
            <a:srgbClr val="EDE9FE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en-US" sz="21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The Setting:</a:t>
            </a:r>
            <a:r>
              <a:rPr b="0" i="0" lang="en-US" sz="21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 Several sections of second-semester Calculus at Sichuan University (n=144).</a:t>
            </a:r>
            <a:endParaRPr b="0" i="0" sz="2100" u="none" cap="none" strike="noStrik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51" name="Google Shape;51;g3b3f09c9179_0_25"/>
          <p:cNvSpPr txBox="1"/>
          <p:nvPr/>
        </p:nvSpPr>
        <p:spPr>
          <a:xfrm>
            <a:off x="444600" y="1711257"/>
            <a:ext cx="3741900" cy="32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en-US" sz="21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LLM Experience &amp; Use </a:t>
            </a:r>
            <a:br>
              <a:rPr b="1" i="0" lang="en-US" sz="18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</a:br>
            <a:r>
              <a:rPr b="0" i="0" lang="en-US" sz="1600" u="none" cap="none" strike="noStrike">
                <a:solidFill>
                  <a:schemeClr val="dk1"/>
                </a:solidFill>
                <a:latin typeface="Public Sans SemiBold"/>
                <a:ea typeface="Public Sans SemiBold"/>
                <a:cs typeface="Public Sans SemiBold"/>
                <a:sym typeface="Public Sans SemiBold"/>
              </a:rPr>
              <a:t>Near-universal exposure: </a:t>
            </a:r>
            <a:r>
              <a:rPr b="0" i="0" lang="en-US" sz="16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93% had used DeepSeek; 52% ChatGPT</a:t>
            </a:r>
            <a:endParaRPr b="0" i="0" sz="1600" u="none" cap="none" strike="noStrik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Public Sans SemiBold"/>
                <a:ea typeface="Public Sans SemiBold"/>
                <a:cs typeface="Public Sans SemiBold"/>
                <a:sym typeface="Public Sans SemiBold"/>
              </a:rPr>
              <a:t>Not new to AI: </a:t>
            </a:r>
            <a:r>
              <a:rPr b="0" i="0" lang="en-US" sz="16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76% had ≥7 months of experience</a:t>
            </a:r>
            <a:endParaRPr b="0" i="0" sz="1600" u="none" cap="none" strike="noStrik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Public Sans SemiBold"/>
                <a:ea typeface="Public Sans SemiBold"/>
                <a:cs typeface="Public Sans SemiBold"/>
                <a:sym typeface="Public Sans SemiBold"/>
              </a:rPr>
              <a:t>Embedded in coursework:</a:t>
            </a:r>
            <a:r>
              <a:rPr b="0" i="0" lang="en-US" sz="16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 98% had used LLMs in other university courses</a:t>
            </a:r>
            <a:endParaRPr b="0" i="0" sz="1600" u="none" cap="none" strike="noStrik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Public Sans SemiBold"/>
                <a:ea typeface="Public Sans SemiBold"/>
                <a:cs typeface="Public Sans SemiBold"/>
                <a:sym typeface="Public Sans SemiBold"/>
              </a:rPr>
              <a:t>Routine use: </a:t>
            </a:r>
            <a:r>
              <a:rPr b="0" i="0" lang="en-US" sz="16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93% used LLMs at least weekly (53% several times/week)</a:t>
            </a:r>
            <a:endParaRPr b="0" i="0" sz="1600" u="none" cap="none" strike="noStrik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52" name="Google Shape;52;g3b3f09c9179_0_25"/>
          <p:cNvSpPr txBox="1"/>
          <p:nvPr/>
        </p:nvSpPr>
        <p:spPr>
          <a:xfrm>
            <a:off x="4437100" y="1711257"/>
            <a:ext cx="3741900" cy="36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en-US" sz="21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Use Patterns &amp; Context </a:t>
            </a:r>
            <a:endParaRPr b="1" i="0" sz="2100" u="none" cap="none" strike="noStrik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Public Sans SemiBold"/>
                <a:ea typeface="Public Sans SemiBold"/>
                <a:cs typeface="Public Sans SemiBold"/>
                <a:sym typeface="Public Sans SemiBold"/>
              </a:rPr>
              <a:t>Primarily individual work:</a:t>
            </a:r>
            <a:r>
              <a:rPr b="0" i="0" lang="en-US" sz="16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 69% worked alone</a:t>
            </a:r>
            <a:endParaRPr b="0" i="0" sz="1600" u="none" cap="none" strike="noStrik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Public Sans SemiBold"/>
                <a:ea typeface="Public Sans SemiBold"/>
                <a:cs typeface="Public Sans SemiBold"/>
                <a:sym typeface="Public Sans SemiBold"/>
              </a:rPr>
              <a:t>How LLMs were used:</a:t>
            </a:r>
            <a:endParaRPr b="0" i="0" sz="1600" u="none" cap="none" strike="noStrike">
              <a:solidFill>
                <a:schemeClr val="dk1"/>
              </a:solidFill>
              <a:latin typeface="Public Sans SemiBold"/>
              <a:ea typeface="Public Sans SemiBold"/>
              <a:cs typeface="Public Sans SemiBold"/>
              <a:sym typeface="Public Sans SemiBold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ublic Sans"/>
              <a:buChar char="●"/>
            </a:pPr>
            <a:r>
              <a:rPr b="0" i="0" lang="en-US" sz="16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Understanding new topics (88%)</a:t>
            </a:r>
            <a:endParaRPr b="0" i="0" sz="1600" u="none" cap="none" strike="noStrik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ublic Sans"/>
              <a:buChar char="●"/>
            </a:pPr>
            <a:r>
              <a:rPr b="0" i="0" lang="en-US" sz="16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Checking work (86%)</a:t>
            </a:r>
            <a:endParaRPr b="0" i="0" sz="1600" u="none" cap="none" strike="noStrik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ublic Sans"/>
              <a:buChar char="●"/>
            </a:pPr>
            <a:r>
              <a:rPr b="0" i="0" lang="en-US" sz="16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Searching for information (86%)</a:t>
            </a:r>
            <a:endParaRPr b="0" i="0" sz="1600" u="none" cap="none" strike="noStrik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Public Sans SemiBold"/>
                <a:ea typeface="Public Sans SemiBold"/>
                <a:cs typeface="Public Sans SemiBold"/>
                <a:sym typeface="Public Sans SemiBold"/>
              </a:rPr>
              <a:t>Faculty beliefs about AI are mixed:</a:t>
            </a:r>
            <a:endParaRPr b="0" i="0" sz="1600" u="none" cap="none" strike="noStrike">
              <a:solidFill>
                <a:schemeClr val="dk1"/>
              </a:solidFill>
              <a:latin typeface="Public Sans SemiBold"/>
              <a:ea typeface="Public Sans SemiBold"/>
              <a:cs typeface="Public Sans SemiBold"/>
              <a:sym typeface="Public Sans SemiBold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ublic Sans"/>
              <a:buChar char="●"/>
            </a:pPr>
            <a:r>
              <a:rPr b="0" i="0" lang="en-US" sz="16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38% encourage AI use</a:t>
            </a:r>
            <a:endParaRPr b="0" i="0" sz="1600" u="none" cap="none" strike="noStrik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ublic Sans"/>
              <a:buChar char="●"/>
            </a:pPr>
            <a:r>
              <a:rPr b="0" i="0" lang="en-US" sz="16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33% allow but </a:t>
            </a:r>
            <a:r>
              <a:rPr b="1" i="0" lang="en-US" sz="16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do not</a:t>
            </a:r>
            <a:r>
              <a:rPr b="0" i="0" lang="en-US" sz="16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 encourage</a:t>
            </a:r>
            <a:endParaRPr b="0" i="0" sz="1600" u="none" cap="none" strike="noStrik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ublic Sans"/>
              <a:buChar char="●"/>
            </a:pPr>
            <a:r>
              <a:rPr b="0" i="0" lang="en-US" sz="16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10% </a:t>
            </a:r>
            <a:r>
              <a:rPr b="1" i="0" lang="en-US" sz="16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discourage</a:t>
            </a:r>
            <a:endParaRPr b="1" i="0" sz="1600" u="none" cap="none" strike="noStrik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53" name="Google Shape;53;g3b3f09c9179_0_25" title="fig2.png"/>
          <p:cNvPicPr preferRelativeResize="0"/>
          <p:nvPr/>
        </p:nvPicPr>
        <p:blipFill rotWithShape="1">
          <a:blip r:embed="rId3">
            <a:alphaModFix/>
          </a:blip>
          <a:srcRect b="29921" l="49846" r="0" t="0"/>
          <a:stretch/>
        </p:blipFill>
        <p:spPr>
          <a:xfrm>
            <a:off x="8585850" y="1711250"/>
            <a:ext cx="3436052" cy="1905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54;g3b3f09c9179_0_25" title="fig2.png"/>
          <p:cNvPicPr preferRelativeResize="0"/>
          <p:nvPr/>
        </p:nvPicPr>
        <p:blipFill rotWithShape="1">
          <a:blip r:embed="rId3">
            <a:alphaModFix/>
          </a:blip>
          <a:srcRect b="29921" l="0" r="49847" t="0"/>
          <a:stretch/>
        </p:blipFill>
        <p:spPr>
          <a:xfrm>
            <a:off x="8624925" y="3724350"/>
            <a:ext cx="3436052" cy="1644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7"/>
          <p:cNvSpPr txBox="1"/>
          <p:nvPr/>
        </p:nvSpPr>
        <p:spPr>
          <a:xfrm>
            <a:off x="457200" y="390450"/>
            <a:ext cx="10487700" cy="39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3A8A"/>
              </a:buClr>
              <a:buSzPts val="2700"/>
              <a:buFont typeface="Merriweather"/>
              <a:buNone/>
            </a:pPr>
            <a:r>
              <a:rPr b="1" i="0" lang="en-US" sz="3000" u="none" cap="none" strike="noStrike">
                <a:solidFill>
                  <a:srgbClr val="1E3A8A"/>
                </a:solidFill>
                <a:latin typeface="Merriweather"/>
                <a:ea typeface="Merriweather"/>
                <a:cs typeface="Merriweather"/>
                <a:sym typeface="Merriweather"/>
              </a:rPr>
              <a:t>Student Assignment &amp; Agent Design (Tuto)</a:t>
            </a:r>
            <a:endParaRPr b="0" i="0" sz="3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" name="Google Shape;61;p7"/>
          <p:cNvSpPr/>
          <p:nvPr/>
        </p:nvSpPr>
        <p:spPr>
          <a:xfrm>
            <a:off x="0" y="8596274"/>
            <a:ext cx="12191695" cy="39044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62;p7"/>
          <p:cNvSpPr/>
          <p:nvPr/>
        </p:nvSpPr>
        <p:spPr>
          <a:xfrm>
            <a:off x="0" y="8596274"/>
            <a:ext cx="12191695" cy="9144"/>
          </a:xfrm>
          <a:prstGeom prst="rect">
            <a:avLst/>
          </a:prstGeom>
          <a:solidFill>
            <a:srgbClr val="E5E7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7"/>
          <p:cNvSpPr txBox="1"/>
          <p:nvPr/>
        </p:nvSpPr>
        <p:spPr>
          <a:xfrm>
            <a:off x="457200" y="8710574"/>
            <a:ext cx="1933956" cy="16276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CA3AF"/>
              </a:buClr>
              <a:buSzPts val="900"/>
              <a:buFont typeface="Open Sans"/>
              <a:buNone/>
            </a:pPr>
            <a:r>
              <a:rPr b="0" i="0" lang="en-US" sz="900" u="none" cap="none" strike="noStrike">
                <a:solidFill>
                  <a:srgbClr val="9CA3AF"/>
                </a:solidFill>
                <a:latin typeface="Open Sans"/>
                <a:ea typeface="Open Sans"/>
                <a:cs typeface="Open Sans"/>
                <a:sym typeface="Open Sans"/>
              </a:rPr>
              <a:t>Joint Mathematics Meetings • 2025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7"/>
          <p:cNvSpPr txBox="1"/>
          <p:nvPr/>
        </p:nvSpPr>
        <p:spPr>
          <a:xfrm>
            <a:off x="9411919" y="8710574"/>
            <a:ext cx="2410358" cy="16276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CA3AF"/>
              </a:buClr>
              <a:buSzPts val="900"/>
              <a:buFont typeface="Open Sans"/>
              <a:buNone/>
            </a:pPr>
            <a:r>
              <a:rPr b="0" i="0" lang="en-US" sz="900" u="none" cap="none" strike="noStrike">
                <a:solidFill>
                  <a:srgbClr val="9CA3AF"/>
                </a:solidFill>
                <a:latin typeface="Open Sans"/>
                <a:ea typeface="Open Sans"/>
                <a:cs typeface="Open Sans"/>
                <a:sym typeface="Open Sans"/>
              </a:rPr>
              <a:t>AI-Enhanced Learning in Calculus Education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5" name="Google Shape;65;p7"/>
          <p:cNvGrpSpPr/>
          <p:nvPr/>
        </p:nvGrpSpPr>
        <p:grpSpPr>
          <a:xfrm>
            <a:off x="457181" y="1175634"/>
            <a:ext cx="6046652" cy="1514040"/>
            <a:chOff x="457202" y="994163"/>
            <a:chExt cx="5470598" cy="1369800"/>
          </a:xfrm>
        </p:grpSpPr>
        <p:sp>
          <p:nvSpPr>
            <p:cNvPr id="66" name="Google Shape;66;p7"/>
            <p:cNvSpPr/>
            <p:nvPr/>
          </p:nvSpPr>
          <p:spPr>
            <a:xfrm>
              <a:off x="457202" y="1056506"/>
              <a:ext cx="381300" cy="381300"/>
            </a:xfrm>
            <a:prstGeom prst="ellipse">
              <a:avLst/>
            </a:prstGeom>
            <a:solidFill>
              <a:srgbClr val="3B82F6"/>
            </a:solidFill>
            <a:ln>
              <a:noFill/>
            </a:ln>
            <a:effectLst>
              <a:outerShdw blurRad="70189" rotWithShape="0" algn="bl" dir="5400000" dist="42113">
                <a:srgbClr val="000000">
                  <a:alpha val="9411"/>
                </a:srgbClr>
              </a:outerShdw>
            </a:effectLst>
          </p:spPr>
          <p:txBody>
            <a:bodyPr anchorCtr="0" anchor="ctr" bIns="101050" lIns="101050" spcFirstLastPara="1" rIns="101050" wrap="square" tIns="1010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67;p7"/>
            <p:cNvSpPr txBox="1"/>
            <p:nvPr/>
          </p:nvSpPr>
          <p:spPr>
            <a:xfrm>
              <a:off x="617222" y="1109541"/>
              <a:ext cx="204000" cy="27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47"/>
                <a:buFont typeface="Open Sans"/>
                <a:buNone/>
              </a:pPr>
              <a:r>
                <a:rPr b="1" i="0" lang="en-US" sz="1547" u="none" cap="none" strike="noStrike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I</a:t>
              </a:r>
              <a:endParaRPr b="0" i="0" sz="154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Google Shape;68;p7"/>
            <p:cNvSpPr txBox="1"/>
            <p:nvPr/>
          </p:nvSpPr>
          <p:spPr>
            <a:xfrm>
              <a:off x="1004800" y="994163"/>
              <a:ext cx="4923000" cy="1369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01050" lIns="101050" spcFirstLastPara="1" rIns="101050" wrap="square" tIns="10105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21"/>
                <a:buFont typeface="Arial"/>
                <a:buNone/>
              </a:pPr>
              <a:r>
                <a:rPr b="1" i="0" lang="en-US" sz="2321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Personality Profiling</a:t>
              </a:r>
              <a:endParaRPr b="1" i="0" sz="2321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47"/>
                <a:buFont typeface="Arial"/>
                <a:buNone/>
              </a:pPr>
              <a:r>
                <a:rPr b="0" i="0" lang="en-US" sz="1547" u="none" cap="none" strike="noStrike">
                  <a:solidFill>
                    <a:srgbClr val="66666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Student defines preferred learning dynamics:</a:t>
              </a:r>
              <a:endParaRPr b="0" i="0" sz="1547" u="none" cap="none" strike="noStrike">
                <a:solidFill>
                  <a:srgbClr val="66666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  <a:p>
              <a:pPr indent="-350946" lvl="0" marL="505361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ts val="1547"/>
                <a:buFont typeface="Public Sans"/>
                <a:buChar char="●"/>
              </a:pPr>
              <a:r>
                <a:rPr b="0" i="0" lang="en-US" sz="1547" u="none" cap="none" strike="noStrike">
                  <a:solidFill>
                    <a:srgbClr val="66666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Tone (humorous vs formal)</a:t>
              </a:r>
              <a:endParaRPr b="0" i="0" sz="1547" u="none" cap="none" strike="noStrike">
                <a:solidFill>
                  <a:srgbClr val="66666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  <a:p>
              <a:pPr indent="-350946" lvl="0" marL="505361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ts val="1547"/>
                <a:buFont typeface="Public Sans"/>
                <a:buChar char="●"/>
              </a:pPr>
              <a:r>
                <a:rPr b="0" i="0" lang="en-US" sz="1547" u="none" cap="none" strike="noStrike">
                  <a:solidFill>
                    <a:srgbClr val="66666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Feedback style (direct vs Socratic)</a:t>
              </a:r>
              <a:endParaRPr b="0" i="0" sz="1547" u="none" cap="none" strike="noStrike">
                <a:solidFill>
                  <a:srgbClr val="66666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  <a:p>
              <a:pPr indent="-350946" lvl="0" marL="505361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ts val="1547"/>
                <a:buFont typeface="Public Sans"/>
                <a:buChar char="●"/>
              </a:pPr>
              <a:r>
                <a:rPr b="0" i="0" lang="en-US" sz="1547" u="none" cap="none" strike="noStrike">
                  <a:solidFill>
                    <a:srgbClr val="66666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Preferred challenge level</a:t>
              </a:r>
              <a:endParaRPr b="0" i="0" sz="1547" u="none" cap="none" strike="noStrike">
                <a:solidFill>
                  <a:srgbClr val="66666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9" name="Google Shape;69;p7"/>
          <p:cNvGrpSpPr/>
          <p:nvPr/>
        </p:nvGrpSpPr>
        <p:grpSpPr>
          <a:xfrm>
            <a:off x="442856" y="2753053"/>
            <a:ext cx="6046652" cy="1275958"/>
            <a:chOff x="457202" y="2862319"/>
            <a:chExt cx="5470598" cy="1154400"/>
          </a:xfrm>
        </p:grpSpPr>
        <p:sp>
          <p:nvSpPr>
            <p:cNvPr id="70" name="Google Shape;70;p7"/>
            <p:cNvSpPr/>
            <p:nvPr/>
          </p:nvSpPr>
          <p:spPr>
            <a:xfrm>
              <a:off x="457202" y="2914181"/>
              <a:ext cx="381300" cy="381300"/>
            </a:xfrm>
            <a:prstGeom prst="ellipse">
              <a:avLst/>
            </a:prstGeom>
            <a:solidFill>
              <a:srgbClr val="3B82F6"/>
            </a:solidFill>
            <a:ln>
              <a:noFill/>
            </a:ln>
            <a:effectLst>
              <a:outerShdw blurRad="70189" rotWithShape="0" algn="bl" dir="5400000" dist="42113">
                <a:srgbClr val="000000">
                  <a:alpha val="9411"/>
                </a:srgbClr>
              </a:outerShdw>
            </a:effectLst>
          </p:spPr>
          <p:txBody>
            <a:bodyPr anchorCtr="0" anchor="ctr" bIns="101050" lIns="101050" spcFirstLastPara="1" rIns="101050" wrap="square" tIns="1010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71;p7"/>
            <p:cNvSpPr txBox="1"/>
            <p:nvPr/>
          </p:nvSpPr>
          <p:spPr>
            <a:xfrm>
              <a:off x="587047" y="2968130"/>
              <a:ext cx="261600" cy="27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47"/>
                <a:buFont typeface="Open Sans"/>
                <a:buNone/>
              </a:pPr>
              <a:r>
                <a:rPr b="1" i="0" lang="en-US" sz="1547" u="none" cap="none" strike="noStrike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II</a:t>
              </a:r>
              <a:endParaRPr b="0" i="0" sz="154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72;p7"/>
            <p:cNvSpPr txBox="1"/>
            <p:nvPr/>
          </p:nvSpPr>
          <p:spPr>
            <a:xfrm>
              <a:off x="1004800" y="2862319"/>
              <a:ext cx="4923000" cy="115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01050" lIns="101050" spcFirstLastPara="1" rIns="101050" wrap="square" tIns="10105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21"/>
                <a:buFont typeface="Arial"/>
                <a:buNone/>
              </a:pPr>
              <a:r>
                <a:rPr b="1" i="0" lang="en-US" sz="2321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Adaptive Persona Creation</a:t>
              </a:r>
              <a:endParaRPr b="1" i="0" sz="2321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47"/>
                <a:buFont typeface="Arial"/>
                <a:buNone/>
              </a:pPr>
              <a:r>
                <a:rPr b="0" i="0" lang="en-US" sz="1547" u="none" cap="none" strike="noStrike">
                  <a:solidFill>
                    <a:srgbClr val="66666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GenAI constructs a tailored tutor persona (aka "agent") (invisible to student) designed to optimize engagement and trust.</a:t>
              </a:r>
              <a:endParaRPr b="0" i="0" sz="1547" u="none" cap="none" strike="noStrike">
                <a:solidFill>
                  <a:srgbClr val="66666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73" name="Google Shape;73;p7"/>
          <p:cNvGrpSpPr/>
          <p:nvPr/>
        </p:nvGrpSpPr>
        <p:grpSpPr>
          <a:xfrm>
            <a:off x="457181" y="4061702"/>
            <a:ext cx="6017994" cy="1752453"/>
            <a:chOff x="457202" y="4520144"/>
            <a:chExt cx="5444670" cy="1585500"/>
          </a:xfrm>
        </p:grpSpPr>
        <p:sp>
          <p:nvSpPr>
            <p:cNvPr id="74" name="Google Shape;74;p7"/>
            <p:cNvSpPr/>
            <p:nvPr/>
          </p:nvSpPr>
          <p:spPr>
            <a:xfrm>
              <a:off x="457202" y="4571988"/>
              <a:ext cx="381300" cy="381300"/>
            </a:xfrm>
            <a:prstGeom prst="ellipse">
              <a:avLst/>
            </a:prstGeom>
            <a:solidFill>
              <a:srgbClr val="3B82F6"/>
            </a:solidFill>
            <a:ln>
              <a:noFill/>
            </a:ln>
            <a:effectLst>
              <a:outerShdw blurRad="70189" rotWithShape="0" algn="bl" dir="5400000" dist="42113">
                <a:srgbClr val="000000">
                  <a:alpha val="9411"/>
                </a:srgbClr>
              </a:outerShdw>
            </a:effectLst>
          </p:spPr>
          <p:txBody>
            <a:bodyPr anchorCtr="0" anchor="ctr" bIns="101050" lIns="101050" spcFirstLastPara="1" rIns="101050" wrap="square" tIns="1010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75;p7"/>
            <p:cNvSpPr txBox="1"/>
            <p:nvPr/>
          </p:nvSpPr>
          <p:spPr>
            <a:xfrm>
              <a:off x="556872" y="4625023"/>
              <a:ext cx="328200" cy="27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47"/>
                <a:buFont typeface="Open Sans"/>
                <a:buNone/>
              </a:pPr>
              <a:r>
                <a:rPr b="1" i="0" lang="en-US" sz="1547" u="none" cap="none" strike="noStrike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III</a:t>
              </a:r>
              <a:endParaRPr b="0" i="0" sz="154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Google Shape;76;p7"/>
            <p:cNvSpPr txBox="1"/>
            <p:nvPr/>
          </p:nvSpPr>
          <p:spPr>
            <a:xfrm>
              <a:off x="978872" y="4520144"/>
              <a:ext cx="4923000" cy="158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01050" lIns="101050" spcFirstLastPara="1" rIns="101050" wrap="square" tIns="10105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21"/>
                <a:buFont typeface="Arial"/>
                <a:buNone/>
              </a:pPr>
              <a:r>
                <a:rPr b="1" i="0" lang="en-US" sz="2321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Five-Step Recursive Task</a:t>
              </a:r>
              <a:endParaRPr b="0" i="0" sz="1547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  <a:p>
              <a:pPr indent="-350946" lvl="0" marL="505361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ts val="1547"/>
                <a:buFont typeface="Public Sans"/>
                <a:buAutoNum type="arabicPeriod"/>
              </a:pPr>
              <a:r>
                <a:rPr b="0" i="0" lang="en-US" sz="1547" u="none" cap="none" strike="noStrike">
                  <a:solidFill>
                    <a:srgbClr val="66666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Context: Real-world problem framing</a:t>
              </a:r>
              <a:endParaRPr b="0" i="0" sz="1547" u="none" cap="none" strike="noStrike">
                <a:solidFill>
                  <a:srgbClr val="66666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  <a:p>
              <a:pPr indent="-350946" lvl="0" marL="505361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ts val="1547"/>
                <a:buFont typeface="Public Sans"/>
                <a:buAutoNum type="arabicPeriod"/>
              </a:pPr>
              <a:r>
                <a:rPr b="0" i="0" lang="en-US" sz="1547" u="none" cap="none" strike="noStrike">
                  <a:solidFill>
                    <a:srgbClr val="66666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Function: Identify mathematical model</a:t>
              </a:r>
              <a:endParaRPr b="0" i="0" sz="1547" u="none" cap="none" strike="noStrike">
                <a:solidFill>
                  <a:srgbClr val="66666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  <a:p>
              <a:pPr indent="-350946" lvl="0" marL="505361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ts val="1547"/>
                <a:buFont typeface="Public Sans"/>
                <a:buAutoNum type="arabicPeriod"/>
              </a:pPr>
              <a:r>
                <a:rPr b="0" i="0" lang="en-US" sz="1547" u="none" cap="none" strike="noStrike">
                  <a:solidFill>
                    <a:srgbClr val="66666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Approximate: Construct Taylor Polynomial</a:t>
              </a:r>
              <a:endParaRPr b="0" i="0" sz="1547" u="none" cap="none" strike="noStrike">
                <a:solidFill>
                  <a:srgbClr val="66666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  <a:p>
              <a:pPr indent="-350946" lvl="0" marL="505361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ts val="1547"/>
                <a:buFont typeface="Public Sans"/>
                <a:buAutoNum type="arabicPeriod"/>
              </a:pPr>
              <a:r>
                <a:rPr b="0" i="0" lang="en-US" sz="1547" u="none" cap="none" strike="noStrike">
                  <a:solidFill>
                    <a:srgbClr val="66666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Analysis: Accuracy, limits, error bounds</a:t>
              </a:r>
              <a:endParaRPr b="0" i="0" sz="1547" u="none" cap="none" strike="noStrike">
                <a:solidFill>
                  <a:srgbClr val="66666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  <a:p>
              <a:pPr indent="-350946" lvl="0" marL="505361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ts val="1547"/>
                <a:buFont typeface="Public Sans"/>
                <a:buAutoNum type="arabicPeriod"/>
              </a:pPr>
              <a:r>
                <a:rPr b="0" i="0" lang="en-US" sz="1547" u="none" cap="none" strike="noStrike">
                  <a:solidFill>
                    <a:srgbClr val="66666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Reflection: Metacognitive review</a:t>
              </a:r>
              <a:endParaRPr b="0" i="0" sz="1547" u="none" cap="none" strike="noStrike">
                <a:solidFill>
                  <a:srgbClr val="66666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77" name="Google Shape;77;p7"/>
          <p:cNvSpPr txBox="1"/>
          <p:nvPr/>
        </p:nvSpPr>
        <p:spPr>
          <a:xfrm>
            <a:off x="7250150" y="4563875"/>
            <a:ext cx="46509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rgbClr val="666666"/>
                </a:solidFill>
                <a:latin typeface="Public Sans"/>
                <a:ea typeface="Public Sans"/>
                <a:cs typeface="Public Sans"/>
                <a:sym typeface="Public Sans"/>
              </a:rPr>
              <a:t>Students identified a mathematical model, constructed Taylor polynomials, analyzed error bounds, and conducted a metacognitive reflection.</a:t>
            </a:r>
            <a:endParaRPr b="0" i="0" sz="1500" u="none" cap="none" strike="noStrike">
              <a:solidFill>
                <a:srgbClr val="666666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78" name="Google Shape;78;p7" title="fig2.png"/>
          <p:cNvPicPr preferRelativeResize="0"/>
          <p:nvPr/>
        </p:nvPicPr>
        <p:blipFill rotWithShape="1">
          <a:blip r:embed="rId3">
            <a:alphaModFix/>
          </a:blip>
          <a:srcRect b="0" l="0" r="49639" t="0"/>
          <a:stretch/>
        </p:blipFill>
        <p:spPr>
          <a:xfrm>
            <a:off x="7328425" y="1416925"/>
            <a:ext cx="4494349" cy="2970201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4"/>
          <p:cNvSpPr txBox="1"/>
          <p:nvPr/>
        </p:nvSpPr>
        <p:spPr>
          <a:xfrm>
            <a:off x="457200" y="466350"/>
            <a:ext cx="6131700" cy="3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3A8A"/>
              </a:buClr>
              <a:buSzPts val="2700"/>
              <a:buFont typeface="Merriweather"/>
              <a:buNone/>
            </a:pPr>
            <a:r>
              <a:rPr b="1" i="0" lang="en-US" sz="3000" u="none" cap="none" strike="noStrike">
                <a:solidFill>
                  <a:srgbClr val="1E3A8A"/>
                </a:solidFill>
                <a:latin typeface="Merriweather"/>
                <a:ea typeface="Merriweather"/>
                <a:cs typeface="Merriweather"/>
                <a:sym typeface="Merriweather"/>
              </a:rPr>
              <a:t>Theoretical Framework (Tuto)</a:t>
            </a:r>
            <a:endParaRPr b="0" i="0" sz="3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85;p4"/>
          <p:cNvSpPr txBox="1"/>
          <p:nvPr/>
        </p:nvSpPr>
        <p:spPr>
          <a:xfrm>
            <a:off x="457200" y="972000"/>
            <a:ext cx="56415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280"/>
              </a:buClr>
              <a:buSzPts val="1300"/>
              <a:buFont typeface="Open Sans"/>
              <a:buNone/>
            </a:pPr>
            <a:r>
              <a:rPr b="0" i="0" lang="en-US" sz="1400" u="none" cap="none" strike="noStrike">
                <a:solidFill>
                  <a:srgbClr val="6B7280"/>
                </a:solidFill>
                <a:latin typeface="Open Sans"/>
                <a:ea typeface="Open Sans"/>
                <a:cs typeface="Open Sans"/>
                <a:sym typeface="Open Sans"/>
              </a:rPr>
              <a:t>Pirie-Kieren Theory of Mathematical Understanding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4"/>
          <p:cNvSpPr txBox="1"/>
          <p:nvPr/>
        </p:nvSpPr>
        <p:spPr>
          <a:xfrm>
            <a:off x="462547" y="1436057"/>
            <a:ext cx="2800800" cy="25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500"/>
              <a:buFont typeface="Open Sans"/>
              <a:buNone/>
            </a:pPr>
            <a:r>
              <a:rPr b="1" i="0" lang="en-US" sz="1500" u="none" cap="none" strike="noStrike">
                <a:solidFill>
                  <a:srgbClr val="1F2937"/>
                </a:solidFill>
                <a:latin typeface="Open Sans"/>
                <a:ea typeface="Open Sans"/>
                <a:cs typeface="Open Sans"/>
                <a:sym typeface="Open Sans"/>
              </a:rPr>
              <a:t>Layered &amp; Recursive Nature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Google Shape;87;p4"/>
          <p:cNvSpPr txBox="1"/>
          <p:nvPr/>
        </p:nvSpPr>
        <p:spPr>
          <a:xfrm>
            <a:off x="462547" y="1707411"/>
            <a:ext cx="5763600" cy="70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200"/>
              <a:buFont typeface="Open Sans"/>
              <a:buNone/>
            </a:pPr>
            <a:r>
              <a:rPr b="0" i="0" lang="en-US" sz="1400" u="none" cap="none" strike="noStrike">
                <a:solidFill>
                  <a:srgbClr val="666666"/>
                </a:solidFill>
                <a:latin typeface="Public Sans"/>
                <a:ea typeface="Public Sans"/>
                <a:cs typeface="Public Sans"/>
                <a:sym typeface="Public Sans"/>
              </a:rPr>
              <a:t>Mathematical understanding is not linear but dynamic and recursive. Learners move through nested layers of understanding, building sophistication over time rather than in a straight line.</a:t>
            </a:r>
            <a:endParaRPr b="0" i="0" sz="1400" u="none" cap="none" strike="noStrike">
              <a:solidFill>
                <a:srgbClr val="666666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88" name="Google Shape;88;p4"/>
          <p:cNvSpPr txBox="1"/>
          <p:nvPr/>
        </p:nvSpPr>
        <p:spPr>
          <a:xfrm>
            <a:off x="462547" y="2723147"/>
            <a:ext cx="2000700" cy="25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500"/>
              <a:buFont typeface="Open Sans"/>
              <a:buNone/>
            </a:pPr>
            <a:r>
              <a:rPr b="1" i="0" lang="en-US" sz="1500" u="none" cap="none" strike="noStrike">
                <a:solidFill>
                  <a:srgbClr val="1F2937"/>
                </a:solidFill>
                <a:latin typeface="Open Sans"/>
                <a:ea typeface="Open Sans"/>
                <a:cs typeface="Open Sans"/>
                <a:sym typeface="Open Sans"/>
              </a:rPr>
              <a:t>Eight Nested Levels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4"/>
          <p:cNvSpPr txBox="1"/>
          <p:nvPr/>
        </p:nvSpPr>
        <p:spPr>
          <a:xfrm>
            <a:off x="462547" y="2994501"/>
            <a:ext cx="5696700" cy="70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200"/>
              <a:buFont typeface="Open Sans"/>
              <a:buNone/>
            </a:pPr>
            <a:r>
              <a:rPr b="0" i="0" lang="en-US" sz="1400" u="none" cap="none" strike="noStrike">
                <a:solidFill>
                  <a:srgbClr val="666666"/>
                </a:solidFill>
                <a:latin typeface="Public Sans"/>
                <a:ea typeface="Public Sans"/>
                <a:cs typeface="Public Sans"/>
                <a:sym typeface="Public Sans"/>
              </a:rPr>
              <a:t>The framework defines eight distinct levels ranging from concrete engagement ("Primitive Doing") to abstract invention ("Inventising"). Each outer layer encompasses and requires the inner layers.</a:t>
            </a:r>
            <a:endParaRPr b="0" i="0" sz="1400" u="none" cap="none" strike="noStrike">
              <a:solidFill>
                <a:srgbClr val="666666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90" name="Google Shape;90;p4"/>
          <p:cNvSpPr txBox="1"/>
          <p:nvPr/>
        </p:nvSpPr>
        <p:spPr>
          <a:xfrm>
            <a:off x="462547" y="3989062"/>
            <a:ext cx="2991000" cy="25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500"/>
              <a:buFont typeface="Open Sans"/>
              <a:buNone/>
            </a:pPr>
            <a:r>
              <a:rPr b="1" i="0" lang="en-US" sz="1500" u="none" cap="none" strike="noStrike">
                <a:solidFill>
                  <a:srgbClr val="1F2937"/>
                </a:solidFill>
                <a:latin typeface="Open Sans"/>
                <a:ea typeface="Open Sans"/>
                <a:cs typeface="Open Sans"/>
                <a:sym typeface="Open Sans"/>
              </a:rPr>
              <a:t>The Concept of "Folding Back"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4"/>
          <p:cNvSpPr txBox="1"/>
          <p:nvPr/>
        </p:nvSpPr>
        <p:spPr>
          <a:xfrm>
            <a:off x="462547" y="4260416"/>
            <a:ext cx="5781900" cy="70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200"/>
              <a:buFont typeface="Open Sans"/>
              <a:buNone/>
            </a:pPr>
            <a:r>
              <a:rPr b="0" i="0" lang="en-US" sz="1400" u="none" cap="none" strike="noStrike">
                <a:solidFill>
                  <a:srgbClr val="666666"/>
                </a:solidFill>
                <a:latin typeface="Public Sans"/>
                <a:ea typeface="Public Sans"/>
                <a:cs typeface="Public Sans"/>
                <a:sym typeface="Public Sans"/>
              </a:rPr>
              <a:t>A critical mechanism where learners return to inner layers to reconstruct earlier understanding when facing new challenges. This recursive movement strengthens conceptual foundations.</a:t>
            </a:r>
            <a:endParaRPr b="0" i="0" sz="1400" u="none" cap="none" strike="noStrike">
              <a:solidFill>
                <a:srgbClr val="666666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92" name="Google Shape;92;p4"/>
          <p:cNvSpPr txBox="1"/>
          <p:nvPr/>
        </p:nvSpPr>
        <p:spPr>
          <a:xfrm>
            <a:off x="462547" y="5151264"/>
            <a:ext cx="2962800" cy="25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500"/>
              <a:buFont typeface="Open Sans"/>
              <a:buNone/>
            </a:pPr>
            <a:r>
              <a:rPr b="1" i="0" lang="en-US" sz="1500" u="none" cap="none" strike="noStrike">
                <a:solidFill>
                  <a:srgbClr val="1F2937"/>
                </a:solidFill>
                <a:latin typeface="Open Sans"/>
                <a:ea typeface="Open Sans"/>
                <a:cs typeface="Open Sans"/>
                <a:sym typeface="Open Sans"/>
              </a:rPr>
              <a:t>Alignment with Generative AI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4"/>
          <p:cNvSpPr txBox="1"/>
          <p:nvPr/>
        </p:nvSpPr>
        <p:spPr>
          <a:xfrm>
            <a:off x="462547" y="5422619"/>
            <a:ext cx="5486400" cy="70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200"/>
              <a:buFont typeface="Open Sans"/>
              <a:buNone/>
            </a:pPr>
            <a:r>
              <a:rPr b="0" i="0" lang="en-US" sz="1400" u="none" cap="none" strike="noStrike">
                <a:solidFill>
                  <a:srgbClr val="666666"/>
                </a:solidFill>
                <a:latin typeface="Public Sans"/>
                <a:ea typeface="Public Sans"/>
                <a:cs typeface="Public Sans"/>
                <a:sym typeface="Public Sans"/>
              </a:rPr>
              <a:t>GenAI acts as a responsive partner that can trigger folding back through adaptive prompts, dynamic visualizations, and guided reflection, supporting movement between layers.</a:t>
            </a:r>
            <a:endParaRPr b="0" i="0" sz="1400" u="none" cap="none" strike="noStrike">
              <a:solidFill>
                <a:srgbClr val="666666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94" name="Google Shape;94;p4"/>
          <p:cNvSpPr/>
          <p:nvPr/>
        </p:nvSpPr>
        <p:spPr>
          <a:xfrm>
            <a:off x="0" y="6943954"/>
            <a:ext cx="12191695" cy="39044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4"/>
          <p:cNvSpPr/>
          <p:nvPr/>
        </p:nvSpPr>
        <p:spPr>
          <a:xfrm>
            <a:off x="0" y="6943954"/>
            <a:ext cx="12191695" cy="9144"/>
          </a:xfrm>
          <a:prstGeom prst="rect">
            <a:avLst/>
          </a:prstGeom>
          <a:solidFill>
            <a:srgbClr val="E5E7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4"/>
          <p:cNvSpPr txBox="1"/>
          <p:nvPr/>
        </p:nvSpPr>
        <p:spPr>
          <a:xfrm>
            <a:off x="457200" y="7058254"/>
            <a:ext cx="1933956" cy="16276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CA3AF"/>
              </a:buClr>
              <a:buSzPts val="900"/>
              <a:buFont typeface="Open Sans"/>
              <a:buNone/>
            </a:pPr>
            <a:r>
              <a:rPr b="0" i="0" lang="en-US" sz="900" u="none" cap="none" strike="noStrike">
                <a:solidFill>
                  <a:srgbClr val="9CA3AF"/>
                </a:solidFill>
                <a:latin typeface="Open Sans"/>
                <a:ea typeface="Open Sans"/>
                <a:cs typeface="Open Sans"/>
                <a:sym typeface="Open Sans"/>
              </a:rPr>
              <a:t>Joint Mathematics Meetings • 2025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4"/>
          <p:cNvSpPr txBox="1"/>
          <p:nvPr/>
        </p:nvSpPr>
        <p:spPr>
          <a:xfrm>
            <a:off x="10508285" y="7058254"/>
            <a:ext cx="1314907" cy="16276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CA3AF"/>
              </a:buClr>
              <a:buSzPts val="900"/>
              <a:buFont typeface="Open Sans"/>
              <a:buNone/>
            </a:pPr>
            <a:r>
              <a:rPr b="0" i="0" lang="en-US" sz="900" u="none" cap="none" strike="noStrike">
                <a:solidFill>
                  <a:srgbClr val="9CA3AF"/>
                </a:solidFill>
                <a:latin typeface="Open Sans"/>
                <a:ea typeface="Open Sans"/>
                <a:cs typeface="Open Sans"/>
                <a:sym typeface="Open Sans"/>
              </a:rPr>
              <a:t>Theoretical Framework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8" name="Google Shape;98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70050" y="879240"/>
            <a:ext cx="4515900" cy="4391025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4"/>
          <p:cNvSpPr/>
          <p:nvPr/>
        </p:nvSpPr>
        <p:spPr>
          <a:xfrm>
            <a:off x="8998471" y="5609527"/>
            <a:ext cx="114300" cy="114300"/>
          </a:xfrm>
          <a:prstGeom prst="roundRect">
            <a:avLst>
              <a:gd fmla="val 800000" name="adj"/>
            </a:avLst>
          </a:prstGeom>
          <a:solidFill>
            <a:srgbClr val="1E3A8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4"/>
          <p:cNvSpPr txBox="1"/>
          <p:nvPr/>
        </p:nvSpPr>
        <p:spPr>
          <a:xfrm>
            <a:off x="9188666" y="5581180"/>
            <a:ext cx="1467600" cy="16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900"/>
              <a:buFont typeface="Open Sans"/>
              <a:buNone/>
            </a:pPr>
            <a:r>
              <a:rPr b="0" i="0" lang="en-US" sz="900" u="none" cap="none" strike="noStrike">
                <a:solidFill>
                  <a:srgbClr val="374151"/>
                </a:solidFill>
                <a:latin typeface="Open Sans"/>
                <a:ea typeface="Open Sans"/>
                <a:cs typeface="Open Sans"/>
                <a:sym typeface="Open Sans"/>
              </a:rPr>
              <a:t>Outer Levels (Abstraction)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4"/>
          <p:cNvSpPr/>
          <p:nvPr/>
        </p:nvSpPr>
        <p:spPr>
          <a:xfrm>
            <a:off x="8998471" y="5799722"/>
            <a:ext cx="114300" cy="114300"/>
          </a:xfrm>
          <a:prstGeom prst="roundRect">
            <a:avLst>
              <a:gd fmla="val 800000" name="adj"/>
            </a:avLst>
          </a:prstGeom>
          <a:solidFill>
            <a:srgbClr val="BFDB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4"/>
          <p:cNvSpPr txBox="1"/>
          <p:nvPr/>
        </p:nvSpPr>
        <p:spPr>
          <a:xfrm>
            <a:off x="9188666" y="5771375"/>
            <a:ext cx="1314900" cy="16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900"/>
              <a:buFont typeface="Open Sans"/>
              <a:buNone/>
            </a:pPr>
            <a:r>
              <a:rPr b="0" i="0" lang="en-US" sz="900" u="none" cap="none" strike="noStrike">
                <a:solidFill>
                  <a:srgbClr val="374151"/>
                </a:solidFill>
                <a:latin typeface="Open Sans"/>
                <a:ea typeface="Open Sans"/>
                <a:cs typeface="Open Sans"/>
                <a:sym typeface="Open Sans"/>
              </a:rPr>
              <a:t>Inner Levels (Concrete)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b462d5189b_2_3"/>
          <p:cNvSpPr/>
          <p:nvPr/>
        </p:nvSpPr>
        <p:spPr>
          <a:xfrm>
            <a:off x="0" y="1218895"/>
            <a:ext cx="12191700" cy="9000"/>
          </a:xfrm>
          <a:prstGeom prst="rect">
            <a:avLst/>
          </a:prstGeom>
          <a:solidFill>
            <a:srgbClr val="E5E7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g3b462d5189b_2_3"/>
          <p:cNvSpPr txBox="1"/>
          <p:nvPr/>
        </p:nvSpPr>
        <p:spPr>
          <a:xfrm>
            <a:off x="457200" y="371250"/>
            <a:ext cx="7111500" cy="36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E3A8A"/>
              </a:buClr>
              <a:buSzPts val="2200"/>
              <a:buFont typeface="Merriweather"/>
              <a:buNone/>
            </a:pPr>
            <a:r>
              <a:rPr b="1" lang="en-US" sz="3000">
                <a:solidFill>
                  <a:srgbClr val="1E3A8A"/>
                </a:solidFill>
                <a:latin typeface="Merriweather"/>
                <a:ea typeface="Merriweather"/>
                <a:cs typeface="Merriweather"/>
                <a:sym typeface="Merriweather"/>
              </a:rPr>
              <a:t>Sample </a:t>
            </a:r>
            <a:r>
              <a:rPr b="1" i="0" lang="en-US" sz="3000" u="none" cap="none" strike="noStrike">
                <a:solidFill>
                  <a:srgbClr val="1E3A8A"/>
                </a:solidFill>
                <a:latin typeface="Merriweather"/>
                <a:ea typeface="Merriweather"/>
                <a:cs typeface="Merriweather"/>
                <a:sym typeface="Merriweather"/>
              </a:rPr>
              <a:t>Case Study (</a:t>
            </a:r>
            <a:r>
              <a:rPr b="1" lang="en-US" sz="3000">
                <a:solidFill>
                  <a:srgbClr val="1E3A8A"/>
                </a:solidFill>
                <a:latin typeface="Merriweather"/>
                <a:ea typeface="Merriweather"/>
                <a:cs typeface="Merriweather"/>
                <a:sym typeface="Merriweather"/>
              </a:rPr>
              <a:t>Tuto &amp; Todd)</a:t>
            </a:r>
            <a:endParaRPr b="0" i="0" sz="3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g3b462d5189b_2_3"/>
          <p:cNvSpPr txBox="1"/>
          <p:nvPr/>
        </p:nvSpPr>
        <p:spPr>
          <a:xfrm>
            <a:off x="457200" y="780898"/>
            <a:ext cx="42720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6B7280"/>
              </a:buClr>
              <a:buSzPts val="1300"/>
              <a:buFont typeface="Open Sans"/>
              <a:buNone/>
            </a:pPr>
            <a:r>
              <a:rPr b="0" i="0" lang="en-US" sz="1300" u="none" cap="none" strike="noStrike">
                <a:solidFill>
                  <a:srgbClr val="6B7280"/>
                </a:solidFill>
                <a:latin typeface="Open Sans"/>
                <a:ea typeface="Open Sans"/>
                <a:cs typeface="Open Sans"/>
                <a:sym typeface="Open Sans"/>
              </a:rPr>
              <a:t>Deep Conceptual Engagement &amp; Recursive Learning</a:t>
            </a:r>
            <a:endParaRPr b="0" i="0" sz="1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g3b462d5189b_2_3"/>
          <p:cNvSpPr/>
          <p:nvPr/>
        </p:nvSpPr>
        <p:spPr>
          <a:xfrm>
            <a:off x="9739274" y="523951"/>
            <a:ext cx="2000700" cy="362100"/>
          </a:xfrm>
          <a:prstGeom prst="roundRect">
            <a:avLst>
              <a:gd fmla="val 53163" name="adj"/>
            </a:avLst>
          </a:prstGeom>
          <a:solidFill>
            <a:srgbClr val="EFF6FF"/>
          </a:solidFill>
          <a:ln cap="flat" cmpd="sng" w="12700">
            <a:solidFill>
              <a:srgbClr val="DBEAF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g3b462d5189b_2_3"/>
          <p:cNvSpPr txBox="1"/>
          <p:nvPr/>
        </p:nvSpPr>
        <p:spPr>
          <a:xfrm>
            <a:off x="9901123" y="609905"/>
            <a:ext cx="1776600" cy="18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E40AF"/>
              </a:buClr>
              <a:buSzPts val="1000"/>
              <a:buFont typeface="Open Sans"/>
              <a:buNone/>
            </a:pPr>
            <a:r>
              <a:rPr b="1" i="0" lang="en-US" sz="1000" u="none" cap="none" strike="noStrike">
                <a:solidFill>
                  <a:srgbClr val="1E40AF"/>
                </a:solidFill>
                <a:latin typeface="Open Sans"/>
                <a:ea typeface="Open Sans"/>
                <a:cs typeface="Open Sans"/>
                <a:sym typeface="Open Sans"/>
              </a:rPr>
              <a:t>Participant ID: P23-G10-S5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g3b462d5189b_2_3"/>
          <p:cNvSpPr/>
          <p:nvPr/>
        </p:nvSpPr>
        <p:spPr>
          <a:xfrm>
            <a:off x="457200" y="1800454"/>
            <a:ext cx="4401000" cy="9000"/>
          </a:xfrm>
          <a:prstGeom prst="rect">
            <a:avLst/>
          </a:prstGeom>
          <a:solidFill>
            <a:srgbClr val="DBEA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14" name="Google Shape;114;g3b462d5189b_2_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1490472"/>
            <a:ext cx="190195" cy="190195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g3b462d5189b_2_3"/>
          <p:cNvSpPr txBox="1"/>
          <p:nvPr/>
        </p:nvSpPr>
        <p:spPr>
          <a:xfrm>
            <a:off x="724205" y="1457554"/>
            <a:ext cx="2010000" cy="25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500"/>
              <a:buFont typeface="Open Sans"/>
              <a:buNone/>
            </a:pPr>
            <a:r>
              <a:rPr b="1" i="0" lang="en-US" sz="1500" u="none" cap="none" strike="noStrike">
                <a:solidFill>
                  <a:srgbClr val="1F2937"/>
                </a:solidFill>
                <a:latin typeface="Open Sans"/>
                <a:ea typeface="Open Sans"/>
                <a:cs typeface="Open Sans"/>
                <a:sym typeface="Open Sans"/>
              </a:rPr>
              <a:t>Learning Trajectory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g3b462d5189b_2_3"/>
          <p:cNvSpPr txBox="1"/>
          <p:nvPr/>
        </p:nvSpPr>
        <p:spPr>
          <a:xfrm>
            <a:off x="457200" y="1933949"/>
            <a:ext cx="41586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000"/>
              <a:buFont typeface="Open Sans"/>
              <a:buNone/>
            </a:pPr>
            <a:r>
              <a:rPr b="1" i="0" lang="en-US" sz="1500" u="none" cap="none" strike="noStrike">
                <a:solidFill>
                  <a:srgbClr val="374151"/>
                </a:solidFill>
                <a:latin typeface="Public Sans"/>
                <a:ea typeface="Public Sans"/>
                <a:cs typeface="Public Sans"/>
                <a:sym typeface="Public Sans"/>
              </a:rPr>
              <a:t>Context: </a:t>
            </a:r>
            <a:r>
              <a:rPr i="0" lang="en-US" sz="1500" u="none" cap="none" strike="noStrike">
                <a:solidFill>
                  <a:srgbClr val="374151"/>
                </a:solidFill>
                <a:latin typeface="Public Sans"/>
                <a:ea typeface="Public Sans"/>
                <a:cs typeface="Public Sans"/>
                <a:sym typeface="Public Sans"/>
              </a:rPr>
              <a:t>Real-time fluid dynamics modeling.</a:t>
            </a:r>
            <a:endParaRPr i="0" sz="1500" u="none" cap="none" strike="noStrik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17" name="Google Shape;117;g3b462d5189b_2_3"/>
          <p:cNvSpPr txBox="1"/>
          <p:nvPr/>
        </p:nvSpPr>
        <p:spPr>
          <a:xfrm>
            <a:off x="457200" y="2488996"/>
            <a:ext cx="42438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000"/>
              <a:buFont typeface="Open Sans"/>
              <a:buNone/>
            </a:pPr>
            <a:r>
              <a:rPr b="1" i="0" lang="en-US" sz="1500" u="none" cap="none" strike="noStrike">
                <a:solidFill>
                  <a:srgbClr val="374151"/>
                </a:solidFill>
                <a:latin typeface="Open Sans"/>
                <a:ea typeface="Open Sans"/>
                <a:cs typeface="Open Sans"/>
                <a:sym typeface="Open Sans"/>
              </a:rPr>
              <a:t>Conflict: </a:t>
            </a:r>
            <a:r>
              <a:rPr b="0" i="0" lang="en-US" sz="1500" u="none" cap="none" strike="noStrike">
                <a:solidFill>
                  <a:srgbClr val="374151"/>
                </a:solidFill>
                <a:latin typeface="Open Sans"/>
                <a:ea typeface="Open Sans"/>
                <a:cs typeface="Open Sans"/>
                <a:sym typeface="Open Sans"/>
              </a:rPr>
              <a:t>Student realized direct computation was too slow for real-time use.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g3b462d5189b_2_3"/>
          <p:cNvSpPr txBox="1"/>
          <p:nvPr/>
        </p:nvSpPr>
        <p:spPr>
          <a:xfrm>
            <a:off x="457200" y="3215943"/>
            <a:ext cx="41586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000"/>
              <a:buFont typeface="Open Sans"/>
              <a:buNone/>
            </a:pPr>
            <a:r>
              <a:rPr b="1" i="0" lang="en-US" sz="1500" u="none" cap="none" strike="noStrike">
                <a:solidFill>
                  <a:srgbClr val="374151"/>
                </a:solidFill>
                <a:latin typeface="Open Sans"/>
                <a:ea typeface="Open Sans"/>
                <a:cs typeface="Open Sans"/>
                <a:sym typeface="Open Sans"/>
              </a:rPr>
              <a:t>Recursion: </a:t>
            </a:r>
            <a:r>
              <a:rPr b="0" i="0" lang="en-US" sz="1500" u="none" cap="none" strike="noStrike">
                <a:solidFill>
                  <a:srgbClr val="374151"/>
                </a:solidFill>
                <a:latin typeface="Open Sans"/>
                <a:ea typeface="Open Sans"/>
                <a:cs typeface="Open Sans"/>
                <a:sym typeface="Open Sans"/>
              </a:rPr>
              <a:t>Folded back from Formalising to Image Making to reconceptualize the problem, then advanced to Structuring.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g3b462d5189b_2_3"/>
          <p:cNvSpPr txBox="1"/>
          <p:nvPr/>
        </p:nvSpPr>
        <p:spPr>
          <a:xfrm>
            <a:off x="457200" y="3942890"/>
            <a:ext cx="42438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000"/>
              <a:buFont typeface="Open Sans"/>
              <a:buNone/>
            </a:pPr>
            <a:r>
              <a:rPr b="1" i="0" lang="en-US" sz="1500" u="none" cap="none" strike="noStrike">
                <a:solidFill>
                  <a:srgbClr val="374151"/>
                </a:solidFill>
                <a:latin typeface="Open Sans"/>
                <a:ea typeface="Open Sans"/>
                <a:cs typeface="Open Sans"/>
                <a:sym typeface="Open Sans"/>
              </a:rPr>
              <a:t>Outcome:</a:t>
            </a:r>
            <a:r>
              <a:rPr b="0" i="0" lang="en-US" sz="1500" u="none" cap="none" strike="noStrike">
                <a:solidFill>
                  <a:srgbClr val="374151"/>
                </a:solidFill>
                <a:latin typeface="Open Sans"/>
                <a:ea typeface="Open Sans"/>
                <a:cs typeface="Open Sans"/>
                <a:sym typeface="Open Sans"/>
              </a:rPr>
              <a:t> Reached Inventising by evaluating accuracy vs. efficiency trade-offs.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g3b462d5189b_2_3"/>
          <p:cNvSpPr/>
          <p:nvPr/>
        </p:nvSpPr>
        <p:spPr>
          <a:xfrm>
            <a:off x="457200" y="4809723"/>
            <a:ext cx="4401000" cy="1485900"/>
          </a:xfrm>
          <a:prstGeom prst="roundRect">
            <a:avLst>
              <a:gd fmla="val 3156" name="adj"/>
            </a:avLst>
          </a:prstGeom>
          <a:solidFill>
            <a:srgbClr val="EFF6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g3b462d5189b_2_3"/>
          <p:cNvSpPr/>
          <p:nvPr/>
        </p:nvSpPr>
        <p:spPr>
          <a:xfrm>
            <a:off x="457200" y="4809723"/>
            <a:ext cx="57600" cy="1485900"/>
          </a:xfrm>
          <a:prstGeom prst="rect">
            <a:avLst/>
          </a:prstGeom>
          <a:solidFill>
            <a:srgbClr val="3B82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g3b462d5189b_2_3"/>
          <p:cNvSpPr/>
          <p:nvPr/>
        </p:nvSpPr>
        <p:spPr>
          <a:xfrm>
            <a:off x="666598" y="4657018"/>
            <a:ext cx="418800" cy="457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23" name="Google Shape;123;g3b462d5189b_2_3"/>
          <p:cNvPicPr preferRelativeResize="0"/>
          <p:nvPr/>
        </p:nvPicPr>
        <p:blipFill rotWithShape="1">
          <a:blip r:embed="rId4">
            <a:alphaModFix/>
          </a:blip>
          <a:srcRect b="0" l="-110" r="-100" t="0"/>
          <a:stretch/>
        </p:blipFill>
        <p:spPr>
          <a:xfrm>
            <a:off x="743407" y="4733828"/>
            <a:ext cx="267005" cy="304495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g3b462d5189b_2_3"/>
          <p:cNvSpPr txBox="1"/>
          <p:nvPr/>
        </p:nvSpPr>
        <p:spPr>
          <a:xfrm>
            <a:off x="819302" y="5057526"/>
            <a:ext cx="3796500" cy="75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E3A8A"/>
              </a:buClr>
              <a:buSzPts val="1300"/>
              <a:buFont typeface="Merriweather"/>
              <a:buNone/>
            </a:pPr>
            <a:r>
              <a:rPr b="0" i="1" lang="en-US" sz="1300" u="none" cap="none" strike="noStrike">
                <a:solidFill>
                  <a:srgbClr val="1E3A8A"/>
                </a:solidFill>
                <a:latin typeface="Merriweather"/>
                <a:ea typeface="Merriweather"/>
                <a:cs typeface="Merriweather"/>
                <a:sym typeface="Merriweather"/>
              </a:rPr>
              <a:t>"Let's test a piecewise approximation and check error bounds to see if we can optimize the compute time."</a:t>
            </a:r>
            <a:endParaRPr b="0" i="0" sz="1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g3b462d5189b_2_3"/>
          <p:cNvSpPr txBox="1"/>
          <p:nvPr/>
        </p:nvSpPr>
        <p:spPr>
          <a:xfrm>
            <a:off x="819302" y="5905174"/>
            <a:ext cx="1924800" cy="16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6B7280"/>
              </a:buClr>
              <a:buSzPts val="900"/>
              <a:buFont typeface="Open Sans"/>
              <a:buNone/>
            </a:pPr>
            <a:r>
              <a:rPr b="1" i="0" lang="en-US" sz="900" u="none" cap="none" strike="noStrike">
                <a:solidFill>
                  <a:srgbClr val="6B7280"/>
                </a:solidFill>
                <a:latin typeface="Open Sans"/>
                <a:ea typeface="Open Sans"/>
                <a:cs typeface="Open Sans"/>
                <a:sym typeface="Open Sans"/>
              </a:rPr>
              <a:t>STUDENT MOVE: INVENTISING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126;g3b462d5189b_2_3"/>
          <p:cNvSpPr txBox="1"/>
          <p:nvPr/>
        </p:nvSpPr>
        <p:spPr>
          <a:xfrm>
            <a:off x="6921094" y="1476756"/>
            <a:ext cx="33393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300"/>
              <a:buFont typeface="Open Sans"/>
              <a:buNone/>
            </a:pPr>
            <a:r>
              <a:rPr b="1" i="0" lang="en-US" sz="1300" u="none" cap="none" strike="noStrike">
                <a:solidFill>
                  <a:srgbClr val="4B5563"/>
                </a:solidFill>
                <a:latin typeface="Open Sans"/>
                <a:ea typeface="Open Sans"/>
                <a:cs typeface="Open Sans"/>
                <a:sym typeface="Open Sans"/>
              </a:rPr>
              <a:t>Recursive Pathway Analysis (PK-WAP)</a:t>
            </a:r>
            <a:endParaRPr b="0" i="0" sz="1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g3b462d5189b_2_3"/>
          <p:cNvSpPr/>
          <p:nvPr/>
        </p:nvSpPr>
        <p:spPr>
          <a:xfrm>
            <a:off x="5309006" y="1800454"/>
            <a:ext cx="6429000" cy="3238800"/>
          </a:xfrm>
          <a:prstGeom prst="roundRect">
            <a:avLst>
              <a:gd fmla="val 664" name="adj"/>
            </a:avLst>
          </a:prstGeom>
          <a:solidFill>
            <a:srgbClr val="FFFFFF"/>
          </a:solidFill>
          <a:ln cap="flat" cmpd="sng" w="12700">
            <a:solidFill>
              <a:srgbClr val="E2E8F0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rotWithShape="0" algn="bl" dir="5400000" dist="38100">
              <a:srgbClr val="000000">
                <a:alpha val="98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28" name="Google Shape;128;g3b462d5189b_2_3"/>
          <p:cNvPicPr preferRelativeResize="0"/>
          <p:nvPr/>
        </p:nvPicPr>
        <p:blipFill rotWithShape="1">
          <a:blip r:embed="rId5">
            <a:alphaModFix/>
          </a:blip>
          <a:srcRect b="-9" l="0" r="0" t="-10"/>
          <a:stretch/>
        </p:blipFill>
        <p:spPr>
          <a:xfrm>
            <a:off x="5470850" y="1962300"/>
            <a:ext cx="6485274" cy="306965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g3b462d5189b_2_3"/>
          <p:cNvSpPr/>
          <p:nvPr/>
        </p:nvSpPr>
        <p:spPr>
          <a:xfrm>
            <a:off x="6746443" y="5171846"/>
            <a:ext cx="114300" cy="114300"/>
          </a:xfrm>
          <a:prstGeom prst="roundRect">
            <a:avLst>
              <a:gd fmla="val 800000" name="adj"/>
            </a:avLst>
          </a:prstGeom>
          <a:solidFill>
            <a:srgbClr val="DBEAFE"/>
          </a:solidFill>
          <a:ln cap="flat" cmpd="sng" w="12700">
            <a:solidFill>
              <a:srgbClr val="3B82F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g3b462d5189b_2_3"/>
          <p:cNvSpPr txBox="1"/>
          <p:nvPr/>
        </p:nvSpPr>
        <p:spPr>
          <a:xfrm>
            <a:off x="6936638" y="5143500"/>
            <a:ext cx="1019700" cy="16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6B7280"/>
              </a:buClr>
              <a:buSzPts val="900"/>
              <a:buFont typeface="Open Sans"/>
              <a:buNone/>
            </a:pPr>
            <a:r>
              <a:rPr b="0" i="0" lang="en-US" sz="900" u="none" cap="none" strike="noStrike">
                <a:solidFill>
                  <a:srgbClr val="6B7280"/>
                </a:solidFill>
                <a:latin typeface="Open Sans"/>
                <a:ea typeface="Open Sans"/>
                <a:cs typeface="Open Sans"/>
                <a:sym typeface="Open Sans"/>
              </a:rPr>
              <a:t>Conceptual Layer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g3b462d5189b_2_3"/>
          <p:cNvSpPr/>
          <p:nvPr/>
        </p:nvSpPr>
        <p:spPr>
          <a:xfrm>
            <a:off x="8089697" y="5219395"/>
            <a:ext cx="304500" cy="19200"/>
          </a:xfrm>
          <a:prstGeom prst="rect">
            <a:avLst/>
          </a:prstGeom>
          <a:solidFill>
            <a:srgbClr val="3B82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g3b462d5189b_2_3"/>
          <p:cNvSpPr txBox="1"/>
          <p:nvPr/>
        </p:nvSpPr>
        <p:spPr>
          <a:xfrm>
            <a:off x="8470087" y="5143500"/>
            <a:ext cx="829500" cy="16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6B7280"/>
              </a:buClr>
              <a:buSzPts val="900"/>
              <a:buFont typeface="Open Sans"/>
              <a:buNone/>
            </a:pPr>
            <a:r>
              <a:rPr b="0" i="0" lang="en-US" sz="900" u="none" cap="none" strike="noStrike">
                <a:solidFill>
                  <a:srgbClr val="6B7280"/>
                </a:solidFill>
                <a:latin typeface="Open Sans"/>
                <a:ea typeface="Open Sans"/>
                <a:cs typeface="Open Sans"/>
                <a:sym typeface="Open Sans"/>
              </a:rPr>
              <a:t>Learning Path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33" name="Google Shape;133;g3b462d5189b_2_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436608" y="5171846"/>
            <a:ext cx="114300" cy="1143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g3b462d5189b_2_3"/>
          <p:cNvSpPr txBox="1"/>
          <p:nvPr/>
        </p:nvSpPr>
        <p:spPr>
          <a:xfrm>
            <a:off x="9627718" y="5143500"/>
            <a:ext cx="762600" cy="16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6B7280"/>
              </a:buClr>
              <a:buSzPts val="900"/>
              <a:buFont typeface="Open Sans"/>
              <a:buNone/>
            </a:pPr>
            <a:r>
              <a:rPr b="0" i="0" lang="en-US" sz="900" u="none" cap="none" strike="noStrike">
                <a:solidFill>
                  <a:srgbClr val="6B7280"/>
                </a:solidFill>
                <a:latin typeface="Open Sans"/>
                <a:ea typeface="Open Sans"/>
                <a:cs typeface="Open Sans"/>
                <a:sym typeface="Open Sans"/>
              </a:rPr>
              <a:t>Folding Back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6"/>
          <p:cNvSpPr/>
          <p:nvPr/>
        </p:nvSpPr>
        <p:spPr>
          <a:xfrm>
            <a:off x="431050" y="1286529"/>
            <a:ext cx="5587500" cy="53706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6"/>
          <p:cNvSpPr txBox="1"/>
          <p:nvPr/>
        </p:nvSpPr>
        <p:spPr>
          <a:xfrm>
            <a:off x="457200" y="390450"/>
            <a:ext cx="9434100" cy="50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3A8A"/>
              </a:buClr>
              <a:buSzPts val="2700"/>
              <a:buFont typeface="Merriweather"/>
              <a:buNone/>
            </a:pPr>
            <a:r>
              <a:rPr b="1" i="0" lang="en-US" sz="3000" u="none" cap="none" strike="noStrike">
                <a:solidFill>
                  <a:srgbClr val="1E3A8A"/>
                </a:solidFill>
                <a:latin typeface="Merriweather"/>
                <a:ea typeface="Merriweather"/>
                <a:cs typeface="Merriweather"/>
                <a:sym typeface="Merriweather"/>
              </a:rPr>
              <a:t>Methodology (GenAI Assisted Research) (Todd)</a:t>
            </a:r>
            <a:endParaRPr b="0" i="0" sz="3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p6"/>
          <p:cNvSpPr txBox="1"/>
          <p:nvPr/>
        </p:nvSpPr>
        <p:spPr>
          <a:xfrm>
            <a:off x="457200" y="895200"/>
            <a:ext cx="63228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280"/>
              </a:buClr>
              <a:buSzPts val="1300"/>
              <a:buFont typeface="Open Sans"/>
              <a:buNone/>
            </a:pPr>
            <a:r>
              <a:rPr b="0" i="0" lang="en-US" sz="1400" u="none" cap="none" strike="noStrike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Design-Based Research Grounded in the Pirie-Kieren Framework</a:t>
            </a:r>
            <a:endParaRPr b="0" i="0" sz="1400" u="none" cap="none" strike="noStrike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p6"/>
          <p:cNvSpPr txBox="1"/>
          <p:nvPr/>
        </p:nvSpPr>
        <p:spPr>
          <a:xfrm>
            <a:off x="618603" y="1344292"/>
            <a:ext cx="2048400" cy="30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800"/>
              <a:buFont typeface="Open Sans"/>
              <a:buNone/>
            </a:pPr>
            <a:r>
              <a:rPr b="1" i="0" lang="en-US" sz="1800" u="none" cap="none" strike="noStrike">
                <a:solidFill>
                  <a:srgbClr val="1F2937"/>
                </a:solidFill>
                <a:latin typeface="Open Sans"/>
                <a:ea typeface="Open Sans"/>
                <a:cs typeface="Open Sans"/>
                <a:sym typeface="Open Sans"/>
              </a:rPr>
              <a:t>The Workflow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p6"/>
          <p:cNvSpPr txBox="1"/>
          <p:nvPr/>
        </p:nvSpPr>
        <p:spPr>
          <a:xfrm>
            <a:off x="612405" y="1833250"/>
            <a:ext cx="53337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Open Sans"/>
              <a:buNone/>
            </a:pPr>
            <a:r>
              <a:rPr b="1" i="0" lang="en-US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Approach: </a:t>
            </a:r>
            <a:r>
              <a:rPr b="0" i="0" lang="en-US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Used VS Code + GitHub CoPilot to automate qualitative research tasks.</a:t>
            </a:r>
            <a:endParaRPr b="0" i="0" sz="1500" u="none" cap="none" strike="noStrik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45" name="Google Shape;145;p6"/>
          <p:cNvSpPr txBox="1"/>
          <p:nvPr/>
        </p:nvSpPr>
        <p:spPr>
          <a:xfrm>
            <a:off x="609255" y="2797726"/>
            <a:ext cx="5185800" cy="23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Open Sans"/>
              <a:buNone/>
            </a:pPr>
            <a:r>
              <a:rPr b="1" i="0" lang="en-US" sz="15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Phase I (Transcript Screening)</a:t>
            </a:r>
            <a:r>
              <a:rPr b="0" i="0" lang="en-US" sz="15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 </a:t>
            </a:r>
            <a:endParaRPr b="0" i="0" sz="1500" u="none" cap="none" strike="noStrik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ublic Sans"/>
              <a:buChar char="●"/>
            </a:pPr>
            <a:r>
              <a:rPr b="0" i="0" lang="en-US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Goal: Estimate engagement levels via word counts &amp; attribution</a:t>
            </a:r>
            <a:endParaRPr b="0" i="0" sz="1400" u="none" cap="none" strike="noStrik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ublic Sans"/>
              <a:buChar char="●"/>
            </a:pPr>
            <a:r>
              <a:rPr b="0" i="0" lang="en-US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Semi-Automated Pipeline: Python-based parsing with OCR to process 127 transcripts.</a:t>
            </a:r>
            <a:endParaRPr b="0" i="0" sz="1400" u="none" cap="none" strike="noStrik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ublic Sans"/>
              <a:buChar char="●"/>
            </a:pPr>
            <a:r>
              <a:rPr b="0" i="0" lang="en-US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Speaker Attribution: Algorithm blending formatting cues (@ symbols) with heuristics.</a:t>
            </a:r>
            <a:endParaRPr b="0" i="0" sz="1400" u="none" cap="none" strike="noStrik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ublic Sans"/>
              <a:buChar char="●"/>
            </a:pPr>
            <a:r>
              <a:rPr b="0" i="0" lang="en-US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Metrics Calculation: Word counts, student talk percentages, and interaction density.</a:t>
            </a:r>
            <a:endParaRPr b="0" i="0" sz="1200" u="none" cap="none" strike="noStrike">
              <a:solidFill>
                <a:srgbClr val="37415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Open Sans"/>
              <a:buNone/>
            </a:pPr>
            <a:r>
              <a:t/>
            </a:r>
            <a:endParaRPr b="0" i="0" sz="1200" u="none" cap="none" strike="noStrike">
              <a:solidFill>
                <a:srgbClr val="37415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6" name="Google Shape;146;p6"/>
          <p:cNvSpPr txBox="1"/>
          <p:nvPr/>
        </p:nvSpPr>
        <p:spPr>
          <a:xfrm>
            <a:off x="562689" y="5487114"/>
            <a:ext cx="54345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Open Sans"/>
              <a:buNone/>
            </a:pPr>
            <a:r>
              <a:rPr b="1" i="0" lang="en-US" sz="15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Phase II (Qualitative)</a:t>
            </a:r>
            <a:r>
              <a:rPr b="0" i="0" lang="en-US" sz="15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: Developed the PK-WAP (Pirie–Kieren Work Analysis Protocol) to code for recursive understanding in 30 anchor transcripts (10 high word count percentages; 10 low percentages; 10 noteworthy cases).</a:t>
            </a:r>
            <a:endParaRPr b="0" i="0" sz="1900" u="none" cap="none" strike="noStrik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47" name="Google Shape;147;p6"/>
          <p:cNvSpPr txBox="1"/>
          <p:nvPr/>
        </p:nvSpPr>
        <p:spPr>
          <a:xfrm>
            <a:off x="6465403" y="1344307"/>
            <a:ext cx="28677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800"/>
              <a:buFont typeface="Open Sans"/>
              <a:buNone/>
            </a:pPr>
            <a:r>
              <a:rPr b="1" i="0" lang="en-US" sz="1800" u="none" cap="none" strike="noStrike">
                <a:solidFill>
                  <a:srgbClr val="1F2937"/>
                </a:solidFill>
                <a:latin typeface="Open Sans"/>
                <a:ea typeface="Open Sans"/>
                <a:cs typeface="Open Sans"/>
                <a:sym typeface="Open Sans"/>
              </a:rPr>
              <a:t>Data Collection Sources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6"/>
          <p:cNvSpPr txBox="1"/>
          <p:nvPr/>
        </p:nvSpPr>
        <p:spPr>
          <a:xfrm>
            <a:off x="457200" y="7381951"/>
            <a:ext cx="1933956" cy="16276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CA3AF"/>
              </a:buClr>
              <a:buSzPts val="900"/>
              <a:buFont typeface="Open Sans"/>
              <a:buNone/>
            </a:pPr>
            <a:r>
              <a:rPr b="0" i="0" lang="en-US" sz="900" u="none" cap="none" strike="noStrike">
                <a:solidFill>
                  <a:srgbClr val="9CA3AF"/>
                </a:solidFill>
                <a:latin typeface="Open Sans"/>
                <a:ea typeface="Open Sans"/>
                <a:cs typeface="Open Sans"/>
                <a:sym typeface="Open Sans"/>
              </a:rPr>
              <a:t>Joint Mathematics Meetings • 2025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49" name="Google Shape;149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22677" y="1947293"/>
            <a:ext cx="142646" cy="190195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6"/>
          <p:cNvSpPr txBox="1"/>
          <p:nvPr/>
        </p:nvSpPr>
        <p:spPr>
          <a:xfrm>
            <a:off x="6872045" y="1827973"/>
            <a:ext cx="14337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300"/>
              <a:buFont typeface="Open Sans"/>
              <a:buNone/>
            </a:pPr>
            <a:r>
              <a:rPr b="1" i="0" lang="en-US" sz="1300" u="none" cap="none" strike="noStrike">
                <a:solidFill>
                  <a:srgbClr val="1F2937"/>
                </a:solidFill>
                <a:latin typeface="Open Sans"/>
                <a:ea typeface="Open Sans"/>
                <a:cs typeface="Open Sans"/>
                <a:sym typeface="Open Sans"/>
              </a:rPr>
              <a:t>127 Transcripts</a:t>
            </a:r>
            <a:endParaRPr b="0" i="0" sz="1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6"/>
          <p:cNvSpPr txBox="1"/>
          <p:nvPr/>
        </p:nvSpPr>
        <p:spPr>
          <a:xfrm>
            <a:off x="6872045" y="2075776"/>
            <a:ext cx="3148200" cy="18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000"/>
              <a:buFont typeface="Open Sans"/>
              <a:buNone/>
            </a:pPr>
            <a:r>
              <a:rPr b="0" i="0" lang="en-US" sz="1000" u="none" cap="none" strike="noStrike">
                <a:solidFill>
                  <a:srgbClr val="4B5563"/>
                </a:solidFill>
                <a:latin typeface="Open Sans"/>
                <a:ea typeface="Open Sans"/>
                <a:cs typeface="Open Sans"/>
                <a:sym typeface="Open Sans"/>
              </a:rPr>
              <a:t>Complete student-AI interaction logs (PDF/DOCX)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52" name="Google Shape;152;p6"/>
          <p:cNvPicPr preferRelativeResize="0"/>
          <p:nvPr/>
        </p:nvPicPr>
        <p:blipFill rotWithShape="1">
          <a:blip r:embed="rId4">
            <a:alphaModFix/>
          </a:blip>
          <a:srcRect b="0" l="-1648" r="-1646" t="0"/>
          <a:stretch/>
        </p:blipFill>
        <p:spPr>
          <a:xfrm>
            <a:off x="6608046" y="2446712"/>
            <a:ext cx="171907" cy="190195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6"/>
          <p:cNvSpPr txBox="1"/>
          <p:nvPr/>
        </p:nvSpPr>
        <p:spPr>
          <a:xfrm>
            <a:off x="6872045" y="2360976"/>
            <a:ext cx="18435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300"/>
              <a:buFont typeface="Open Sans"/>
              <a:buNone/>
            </a:pPr>
            <a:r>
              <a:rPr b="1" i="0" lang="en-US" sz="1300" u="none" cap="none" strike="noStrike">
                <a:solidFill>
                  <a:srgbClr val="1F2937"/>
                </a:solidFill>
                <a:latin typeface="Open Sans"/>
                <a:ea typeface="Open Sans"/>
                <a:cs typeface="Open Sans"/>
                <a:sym typeface="Open Sans"/>
              </a:rPr>
              <a:t>Post-Activity Survey</a:t>
            </a:r>
            <a:endParaRPr b="0" i="0" sz="1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p6"/>
          <p:cNvSpPr txBox="1"/>
          <p:nvPr/>
        </p:nvSpPr>
        <p:spPr>
          <a:xfrm>
            <a:off x="6872045" y="2608779"/>
            <a:ext cx="2072100" cy="18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000"/>
              <a:buFont typeface="Open Sans"/>
              <a:buNone/>
            </a:pPr>
            <a:r>
              <a:rPr b="0" i="0" lang="en-US" sz="1000" u="none" cap="none" strike="noStrike">
                <a:solidFill>
                  <a:srgbClr val="4B5563"/>
                </a:solidFill>
                <a:latin typeface="Open Sans"/>
                <a:ea typeface="Open Sans"/>
                <a:cs typeface="Open Sans"/>
                <a:sym typeface="Open Sans"/>
              </a:rPr>
              <a:t>n=144 responses (all attendees)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55" name="Google Shape;155;p6"/>
          <p:cNvPicPr preferRelativeResize="0"/>
          <p:nvPr/>
        </p:nvPicPr>
        <p:blipFill rotWithShape="1">
          <a:blip r:embed="rId5">
            <a:alphaModFix/>
          </a:blip>
          <a:srcRect b="0" l="-1648" r="-1646" t="0"/>
          <a:stretch/>
        </p:blipFill>
        <p:spPr>
          <a:xfrm>
            <a:off x="6608046" y="2920203"/>
            <a:ext cx="171907" cy="190195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6"/>
          <p:cNvSpPr txBox="1"/>
          <p:nvPr/>
        </p:nvSpPr>
        <p:spPr>
          <a:xfrm>
            <a:off x="6872045" y="2843618"/>
            <a:ext cx="12435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300"/>
              <a:buFont typeface="Open Sans"/>
              <a:buNone/>
            </a:pPr>
            <a:r>
              <a:rPr b="1" i="0" lang="en-US" sz="1300" u="none" cap="none" strike="noStrike">
                <a:solidFill>
                  <a:srgbClr val="1F2937"/>
                </a:solidFill>
                <a:latin typeface="Open Sans"/>
                <a:ea typeface="Open Sans"/>
                <a:cs typeface="Open Sans"/>
                <a:sym typeface="Open Sans"/>
              </a:rPr>
              <a:t>GS Interview</a:t>
            </a:r>
            <a:endParaRPr b="0" i="0" sz="1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6"/>
          <p:cNvSpPr txBox="1"/>
          <p:nvPr/>
        </p:nvSpPr>
        <p:spPr>
          <a:xfrm>
            <a:off x="6872045" y="3091421"/>
            <a:ext cx="3195900" cy="18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000"/>
              <a:buFont typeface="Open Sans"/>
              <a:buNone/>
            </a:pPr>
            <a:r>
              <a:rPr b="0" i="0" lang="en-US" sz="1000" u="none" cap="none" strike="noStrike">
                <a:solidFill>
                  <a:srgbClr val="4B5563"/>
                </a:solidFill>
                <a:latin typeface="Open Sans"/>
                <a:ea typeface="Open Sans"/>
                <a:cs typeface="Open Sans"/>
                <a:sym typeface="Open Sans"/>
              </a:rPr>
              <a:t>Semi-structured interview with Graduate Student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6"/>
          <p:cNvSpPr/>
          <p:nvPr/>
        </p:nvSpPr>
        <p:spPr>
          <a:xfrm>
            <a:off x="6560095" y="1715205"/>
            <a:ext cx="5333700" cy="19200"/>
          </a:xfrm>
          <a:prstGeom prst="rect">
            <a:avLst/>
          </a:prstGeom>
          <a:solidFill>
            <a:srgbClr val="DBEA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9" name="Google Shape;159;p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326750" y="3898177"/>
            <a:ext cx="5865250" cy="27409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9"/>
          <p:cNvSpPr txBox="1"/>
          <p:nvPr/>
        </p:nvSpPr>
        <p:spPr>
          <a:xfrm>
            <a:off x="457200" y="409650"/>
            <a:ext cx="9348000" cy="39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3A8A"/>
              </a:buClr>
              <a:buSzPts val="2200"/>
              <a:buFont typeface="Merriweather"/>
              <a:buNone/>
            </a:pPr>
            <a:r>
              <a:rPr b="1" i="0" lang="en-US" sz="3000" u="none" cap="none" strike="noStrike">
                <a:solidFill>
                  <a:srgbClr val="1E3A8A"/>
                </a:solidFill>
                <a:latin typeface="Merriweather"/>
                <a:ea typeface="Merriweather"/>
                <a:cs typeface="Merriweather"/>
                <a:sym typeface="Merriweather"/>
              </a:rPr>
              <a:t>Key Findings: Engagement Patterns (Todd)</a:t>
            </a:r>
            <a:endParaRPr b="0" i="0" sz="3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6" name="Google Shape;166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994882"/>
            <a:ext cx="9113900" cy="5156100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9"/>
          <p:cNvSpPr txBox="1"/>
          <p:nvPr/>
        </p:nvSpPr>
        <p:spPr>
          <a:xfrm>
            <a:off x="9760200" y="2321675"/>
            <a:ext cx="22764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latin typeface="Public Sans"/>
                <a:ea typeface="Public Sans"/>
                <a:cs typeface="Public Sans"/>
                <a:sym typeface="Public Sans"/>
              </a:rPr>
              <a:t>What do you notice? What do you wonder?</a:t>
            </a:r>
            <a:endParaRPr b="1" sz="2500"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3b462d5189b_1_1"/>
          <p:cNvSpPr txBox="1"/>
          <p:nvPr/>
        </p:nvSpPr>
        <p:spPr>
          <a:xfrm>
            <a:off x="457200" y="409650"/>
            <a:ext cx="11479200" cy="39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3A8A"/>
              </a:buClr>
              <a:buSzPts val="2200"/>
              <a:buFont typeface="Merriweather"/>
              <a:buNone/>
            </a:pPr>
            <a:r>
              <a:rPr b="1" i="0" lang="en-US" sz="3000" u="none" cap="none" strike="noStrike">
                <a:solidFill>
                  <a:srgbClr val="1E3A8A"/>
                </a:solidFill>
                <a:latin typeface="Merriweather"/>
                <a:ea typeface="Merriweather"/>
                <a:cs typeface="Merriweather"/>
                <a:sym typeface="Merriweather"/>
              </a:rPr>
              <a:t>Key Findings: Highest </a:t>
            </a:r>
            <a:r>
              <a:rPr b="1" lang="en-US" sz="3000">
                <a:solidFill>
                  <a:srgbClr val="1E3A8A"/>
                </a:solidFill>
                <a:latin typeface="Merriweather"/>
                <a:ea typeface="Merriweather"/>
                <a:cs typeface="Merriweather"/>
                <a:sym typeface="Merriweather"/>
              </a:rPr>
              <a:t>Level of PK Attainment</a:t>
            </a:r>
            <a:r>
              <a:rPr b="1" i="0" lang="en-US" sz="3000" u="none" cap="none" strike="noStrike">
                <a:solidFill>
                  <a:srgbClr val="1E3A8A"/>
                </a:solidFill>
                <a:latin typeface="Merriweather"/>
                <a:ea typeface="Merriweather"/>
                <a:cs typeface="Merriweather"/>
                <a:sym typeface="Merriweather"/>
              </a:rPr>
              <a:t> (Todd)</a:t>
            </a:r>
            <a:endParaRPr b="0" i="0" sz="3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4" name="Google Shape;174;g3b462d5189b_1_1" title="pk_level_bar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475" y="998625"/>
            <a:ext cx="9211551" cy="5469376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g3b462d5189b_1_1"/>
          <p:cNvSpPr txBox="1"/>
          <p:nvPr/>
        </p:nvSpPr>
        <p:spPr>
          <a:xfrm>
            <a:off x="9660000" y="2639975"/>
            <a:ext cx="22764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latin typeface="Public Sans"/>
                <a:ea typeface="Public Sans"/>
                <a:cs typeface="Public Sans"/>
                <a:sym typeface="Public Sans"/>
              </a:rPr>
              <a:t>What do you notice? What do you wonder?</a:t>
            </a:r>
            <a:endParaRPr b="1" sz="2500"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2025-12-01T04:00:14Z</dcterms:created>
  <dc:creator>Visual Extract to PPTX Converter</dc:creator>
</cp:coreProperties>
</file>